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Merriweather Bold" charset="1" panose="00000800000000000000"/>
      <p:regular r:id="rId40"/>
    </p:embeddedFont>
    <p:embeddedFont>
      <p:font typeface="Montserrat" charset="1" panose="00000500000000000000"/>
      <p:regular r:id="rId41"/>
    </p:embeddedFont>
    <p:embeddedFont>
      <p:font typeface="Merriweather" charset="1" panose="00000500000000000000"/>
      <p:regular r:id="rId42"/>
    </p:embeddedFont>
    <p:embeddedFont>
      <p:font typeface="Montserrat Semi-Bold" charset="1" panose="000007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png" Type="http://schemas.openxmlformats.org/officeDocument/2006/relationships/image"/><Relationship Id="rId4"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pn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 Id="rId8" Target="../media/image2.pn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 Id="rId4" Target="../media/image20.jpeg" Type="http://schemas.openxmlformats.org/officeDocument/2006/relationships/image"/><Relationship Id="rId5" Target="../media/image24.jpe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37647"/>
              </a:srgbClr>
            </a:soli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3000"/>
                </a:lnSpc>
              </a:pPr>
            </a:p>
          </p:txBody>
        </p:sp>
      </p:grpSp>
      <p:sp>
        <p:nvSpPr>
          <p:cNvPr name="TextBox 7" id="7"/>
          <p:cNvSpPr txBox="true"/>
          <p:nvPr/>
        </p:nvSpPr>
        <p:spPr>
          <a:xfrm rot="0">
            <a:off x="2949384" y="4316989"/>
            <a:ext cx="14309916" cy="3097276"/>
          </a:xfrm>
          <a:prstGeom prst="rect">
            <a:avLst/>
          </a:prstGeom>
        </p:spPr>
        <p:txBody>
          <a:bodyPr anchor="t" rtlCol="false" tIns="0" lIns="0" bIns="0" rIns="0">
            <a:spAutoFit/>
          </a:bodyPr>
          <a:lstStyle/>
          <a:p>
            <a:pPr algn="l">
              <a:lnSpc>
                <a:spcPts val="8191"/>
              </a:lnSpc>
            </a:pPr>
            <a:r>
              <a:rPr lang="en-US" sz="6399" b="true">
                <a:solidFill>
                  <a:srgbClr val="FFFFFF"/>
                </a:solidFill>
                <a:latin typeface="Merriweather Bold"/>
                <a:ea typeface="Merriweather Bold"/>
                <a:cs typeface="Merriweather Bold"/>
                <a:sym typeface="Merriweather Bold"/>
              </a:rPr>
              <a:t>XÂY DỰNG WEBSITE ĐẶT TOUR DU LỊCH TÍCH HỢP CHATBOT VÀ TÌM KIẾM BẰNG GIỌNG NÓI </a:t>
            </a:r>
          </a:p>
        </p:txBody>
      </p:sp>
      <p:sp>
        <p:nvSpPr>
          <p:cNvPr name="AutoShape 8" id="8"/>
          <p:cNvSpPr/>
          <p:nvPr/>
        </p:nvSpPr>
        <p:spPr>
          <a:xfrm flipH="true">
            <a:off x="1225966" y="3258797"/>
            <a:ext cx="19050" cy="7028203"/>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3"/>
            <a:stretch>
              <a:fillRect l="0" t="0" r="0" b="0"/>
            </a:stretch>
          </a:blipFill>
        </p:spPr>
      </p:sp>
      <p:sp>
        <p:nvSpPr>
          <p:cNvPr name="TextBox 10" id="10"/>
          <p:cNvSpPr txBox="true"/>
          <p:nvPr/>
        </p:nvSpPr>
        <p:spPr>
          <a:xfrm rot="0">
            <a:off x="2949384" y="8661199"/>
            <a:ext cx="4695841" cy="413385"/>
          </a:xfrm>
          <a:prstGeom prst="rect">
            <a:avLst/>
          </a:prstGeom>
        </p:spPr>
        <p:txBody>
          <a:bodyPr anchor="t" rtlCol="false" tIns="0" lIns="0" bIns="0" rIns="0">
            <a:spAutoFit/>
          </a:bodyPr>
          <a:lstStyle/>
          <a:p>
            <a:pPr algn="l">
              <a:lnSpc>
                <a:spcPts val="3599"/>
              </a:lnSpc>
              <a:spcBef>
                <a:spcPct val="0"/>
              </a:spcBef>
            </a:pPr>
            <a:r>
              <a:rPr lang="en-US" sz="2399">
                <a:solidFill>
                  <a:srgbClr val="FFFFFF"/>
                </a:solidFill>
                <a:latin typeface="Montserrat"/>
                <a:ea typeface="Montserrat"/>
                <a:cs typeface="Montserrat"/>
                <a:sym typeface="Montserrat"/>
              </a:rPr>
              <a:t>GVHD: Ths.Nguyễn Minh Nhật</a:t>
            </a:r>
          </a:p>
        </p:txBody>
      </p:sp>
      <p:sp>
        <p:nvSpPr>
          <p:cNvPr name="TextBox 11" id="11"/>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Montserrat"/>
                <a:ea typeface="Montserrat"/>
                <a:cs typeface="Montserrat"/>
                <a:sym typeface="Montserrat"/>
              </a:rPr>
              <a:t>Travela</a:t>
            </a:r>
          </a:p>
        </p:txBody>
      </p:sp>
      <p:sp>
        <p:nvSpPr>
          <p:cNvPr name="TextBox 12" id="12"/>
          <p:cNvSpPr txBox="true"/>
          <p:nvPr/>
        </p:nvSpPr>
        <p:spPr>
          <a:xfrm rot="0">
            <a:off x="3591895" y="2001523"/>
            <a:ext cx="12213615" cy="1745361"/>
          </a:xfrm>
          <a:prstGeom prst="rect">
            <a:avLst/>
          </a:prstGeom>
        </p:spPr>
        <p:txBody>
          <a:bodyPr anchor="t" rtlCol="false" tIns="0" lIns="0" bIns="0" rIns="0">
            <a:spAutoFit/>
          </a:bodyPr>
          <a:lstStyle/>
          <a:p>
            <a:pPr algn="l">
              <a:lnSpc>
                <a:spcPts val="6911"/>
              </a:lnSpc>
            </a:pPr>
            <a:r>
              <a:rPr lang="en-US" sz="5399" b="true">
                <a:solidFill>
                  <a:srgbClr val="FFFFFF"/>
                </a:solidFill>
                <a:latin typeface="Merriweather Bold"/>
                <a:ea typeface="Merriweather Bold"/>
                <a:cs typeface="Merriweather Bold"/>
                <a:sym typeface="Merriweather Bold"/>
              </a:rPr>
              <a:t>BÁO CÁO KHOÁ LUẬN TỐT NGHIỆP</a:t>
            </a:r>
          </a:p>
          <a:p>
            <a:pPr algn="l">
              <a:lnSpc>
                <a:spcPts val="6911"/>
              </a:lnSpc>
            </a:pPr>
          </a:p>
        </p:txBody>
      </p:sp>
      <p:sp>
        <p:nvSpPr>
          <p:cNvPr name="TextBox 13" id="13"/>
          <p:cNvSpPr txBox="true"/>
          <p:nvPr/>
        </p:nvSpPr>
        <p:spPr>
          <a:xfrm rot="0">
            <a:off x="15144924" y="8661199"/>
            <a:ext cx="1418274" cy="413385"/>
          </a:xfrm>
          <a:prstGeom prst="rect">
            <a:avLst/>
          </a:prstGeom>
        </p:spPr>
        <p:txBody>
          <a:bodyPr anchor="t" rtlCol="false" tIns="0" lIns="0" bIns="0" rIns="0">
            <a:spAutoFit/>
          </a:bodyPr>
          <a:lstStyle/>
          <a:p>
            <a:pPr algn="l">
              <a:lnSpc>
                <a:spcPts val="3599"/>
              </a:lnSpc>
              <a:spcBef>
                <a:spcPct val="0"/>
              </a:spcBef>
            </a:pPr>
            <a:r>
              <a:rPr lang="en-US" sz="2399">
                <a:solidFill>
                  <a:srgbClr val="FFFFFF"/>
                </a:solidFill>
                <a:latin typeface="Montserrat"/>
                <a:ea typeface="Montserrat"/>
                <a:cs typeface="Montserrat"/>
                <a:sym typeface="Montserrat"/>
              </a:rPr>
              <a:t>Group 76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14190800" y="3880028"/>
            <a:ext cx="3491034" cy="2773785"/>
          </a:xfrm>
          <a:custGeom>
            <a:avLst/>
            <a:gdLst/>
            <a:ahLst/>
            <a:cxnLst/>
            <a:rect r="r" b="b" t="t" l="l"/>
            <a:pathLst>
              <a:path h="2773785" w="3491034">
                <a:moveTo>
                  <a:pt x="0" y="0"/>
                </a:moveTo>
                <a:lnTo>
                  <a:pt x="3491034" y="0"/>
                </a:lnTo>
                <a:lnTo>
                  <a:pt x="3491034" y="2773785"/>
                </a:lnTo>
                <a:lnTo>
                  <a:pt x="0" y="27737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41164" y="2383005"/>
            <a:ext cx="10438872" cy="4126558"/>
          </a:xfrm>
          <a:custGeom>
            <a:avLst/>
            <a:gdLst/>
            <a:ahLst/>
            <a:cxnLst/>
            <a:rect r="r" b="b" t="t" l="l"/>
            <a:pathLst>
              <a:path h="4126558" w="10438872">
                <a:moveTo>
                  <a:pt x="0" y="0"/>
                </a:moveTo>
                <a:lnTo>
                  <a:pt x="10438872" y="0"/>
                </a:lnTo>
                <a:lnTo>
                  <a:pt x="10438872" y="4126558"/>
                </a:lnTo>
                <a:lnTo>
                  <a:pt x="0" y="4126558"/>
                </a:lnTo>
                <a:lnTo>
                  <a:pt x="0" y="0"/>
                </a:lnTo>
                <a:close/>
              </a:path>
            </a:pathLst>
          </a:custGeom>
          <a:blipFill>
            <a:blip r:embed="rId5"/>
            <a:stretch>
              <a:fillRect l="0" t="0" r="0" b="0"/>
            </a:stretch>
          </a:blipFill>
        </p:spPr>
      </p:sp>
      <p:sp>
        <p:nvSpPr>
          <p:cNvPr name="TextBox 6" id="6"/>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7" id="7"/>
          <p:cNvSpPr txBox="true"/>
          <p:nvPr/>
        </p:nvSpPr>
        <p:spPr>
          <a:xfrm rot="0">
            <a:off x="2112589" y="1026823"/>
            <a:ext cx="8169276"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Merriweather Bold"/>
                <a:ea typeface="Merriweather Bold"/>
                <a:cs typeface="Merriweather Bold"/>
                <a:sym typeface="Merriweather Bold"/>
              </a:rPr>
              <a:t>DỰ TÍNH CHI PHÍ</a:t>
            </a:r>
          </a:p>
        </p:txBody>
      </p:sp>
      <p:sp>
        <p:nvSpPr>
          <p:cNvPr name="TextBox 8" id="8"/>
          <p:cNvSpPr txBox="true"/>
          <p:nvPr/>
        </p:nvSpPr>
        <p:spPr>
          <a:xfrm rot="0">
            <a:off x="2141164" y="6775450"/>
            <a:ext cx="13979459" cy="3511550"/>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Montserrat"/>
                <a:ea typeface="Montserrat"/>
                <a:cs typeface="Montserrat"/>
                <a:sym typeface="Montserrat"/>
              </a:rPr>
              <a:t>-S</a:t>
            </a:r>
            <a:r>
              <a:rPr lang="en-US" sz="2000">
                <a:solidFill>
                  <a:srgbClr val="000000"/>
                </a:solidFill>
                <a:latin typeface="Montserrat"/>
                <a:ea typeface="Montserrat"/>
                <a:cs typeface="Montserrat"/>
                <a:sym typeface="Montserrat"/>
              </a:rPr>
              <a:t>ố lượng thành viên: 5 người.</a:t>
            </a:r>
          </a:p>
          <a:p>
            <a:pPr algn="just">
              <a:lnSpc>
                <a:spcPts val="2800"/>
              </a:lnSpc>
              <a:spcBef>
                <a:spcPct val="0"/>
              </a:spcBef>
            </a:pPr>
            <a:r>
              <a:rPr lang="en-US" sz="2000">
                <a:solidFill>
                  <a:srgbClr val="000000"/>
                </a:solidFill>
                <a:latin typeface="Montserrat"/>
                <a:ea typeface="Montserrat"/>
                <a:cs typeface="Montserrat"/>
                <a:sym typeface="Montserrat"/>
              </a:rPr>
              <a:t>-Số giờ làm việc trên ngày của nhóm (5 người): 10 giờ/ngày.</a:t>
            </a:r>
          </a:p>
          <a:p>
            <a:pPr algn="just">
              <a:lnSpc>
                <a:spcPts val="2800"/>
              </a:lnSpc>
              <a:spcBef>
                <a:spcPct val="0"/>
              </a:spcBef>
            </a:pPr>
            <a:r>
              <a:rPr lang="en-US" sz="2000">
                <a:solidFill>
                  <a:srgbClr val="000000"/>
                </a:solidFill>
                <a:latin typeface="Montserrat"/>
                <a:ea typeface="Montserrat"/>
                <a:cs typeface="Montserrat"/>
                <a:sym typeface="Montserrat"/>
              </a:rPr>
              <a:t>-Chi phí 1 giờ: 30.000VND.</a:t>
            </a:r>
          </a:p>
          <a:p>
            <a:pPr algn="just">
              <a:lnSpc>
                <a:spcPts val="2800"/>
              </a:lnSpc>
              <a:spcBef>
                <a:spcPct val="0"/>
              </a:spcBef>
            </a:pPr>
            <a:r>
              <a:rPr lang="en-US" sz="2000">
                <a:solidFill>
                  <a:srgbClr val="000000"/>
                </a:solidFill>
                <a:latin typeface="Montserrat"/>
                <a:ea typeface="Montserrat"/>
                <a:cs typeface="Montserrat"/>
                <a:sym typeface="Montserrat"/>
              </a:rPr>
              <a:t>-Chi phí trực tiếp = ((số giờ làm việc của mỗi người trong 1 ngày * số lượng thành viên)</a:t>
            </a:r>
          </a:p>
          <a:p>
            <a:pPr algn="just">
              <a:lnSpc>
                <a:spcPts val="2800"/>
              </a:lnSpc>
            </a:pPr>
            <a:r>
              <a:rPr lang="en-US" sz="2000">
                <a:solidFill>
                  <a:srgbClr val="000000"/>
                </a:solidFill>
                <a:latin typeface="Montserrat"/>
                <a:ea typeface="Montserrat"/>
                <a:cs typeface="Montserrat"/>
                <a:sym typeface="Montserrat"/>
              </a:rPr>
              <a:t>* </a:t>
            </a:r>
            <a:r>
              <a:rPr lang="en-US" sz="2000">
                <a:solidFill>
                  <a:srgbClr val="000000"/>
                </a:solidFill>
                <a:latin typeface="Montserrat"/>
                <a:ea typeface="Montserrat"/>
                <a:cs typeface="Montserrat"/>
                <a:sym typeface="Montserrat"/>
              </a:rPr>
              <a:t>tổng thời gian làm việc) * Chi phí 1 giờ = (434)*30.000 = 13.020.000VND</a:t>
            </a:r>
          </a:p>
          <a:p>
            <a:pPr algn="just">
              <a:lnSpc>
                <a:spcPts val="2800"/>
              </a:lnSpc>
              <a:spcBef>
                <a:spcPct val="0"/>
              </a:spcBef>
            </a:pPr>
            <a:r>
              <a:rPr lang="en-US" sz="2000">
                <a:solidFill>
                  <a:srgbClr val="000000"/>
                </a:solidFill>
                <a:latin typeface="Montserrat"/>
                <a:ea typeface="Montserrat"/>
                <a:cs typeface="Montserrat"/>
                <a:sym typeface="Montserrat"/>
              </a:rPr>
              <a:t>-Chi phí gián tiếp: 10% * chi phí trực tiếp = 1.302.000VND</a:t>
            </a:r>
          </a:p>
          <a:p>
            <a:pPr algn="just">
              <a:lnSpc>
                <a:spcPts val="2800"/>
              </a:lnSpc>
              <a:spcBef>
                <a:spcPct val="0"/>
              </a:spcBef>
            </a:pPr>
            <a:r>
              <a:rPr lang="en-US" sz="2000">
                <a:solidFill>
                  <a:srgbClr val="000000"/>
                </a:solidFill>
                <a:latin typeface="Montserrat"/>
                <a:ea typeface="Montserrat"/>
                <a:cs typeface="Montserrat"/>
                <a:sym typeface="Montserrat"/>
              </a:rPr>
              <a:t>-Chi phí văn phòng phẩm, in ấn, bút viết v.v…: 10% * chi phí trực tiếp =1.302.000VND</a:t>
            </a:r>
          </a:p>
          <a:p>
            <a:pPr algn="just">
              <a:lnSpc>
                <a:spcPts val="2800"/>
              </a:lnSpc>
              <a:spcBef>
                <a:spcPct val="0"/>
              </a:spcBef>
            </a:pPr>
            <a:r>
              <a:rPr lang="en-US" sz="2000">
                <a:solidFill>
                  <a:srgbClr val="000000"/>
                </a:solidFill>
                <a:latin typeface="Montserrat"/>
                <a:ea typeface="Montserrat"/>
                <a:cs typeface="Montserrat"/>
                <a:sym typeface="Montserrat"/>
              </a:rPr>
              <a:t>-Chi phí khác: 9.500.000VND</a:t>
            </a:r>
          </a:p>
          <a:p>
            <a:pPr algn="just">
              <a:lnSpc>
                <a:spcPts val="2800"/>
              </a:lnSpc>
              <a:spcBef>
                <a:spcPct val="0"/>
              </a:spcBef>
            </a:pPr>
            <a:r>
              <a:rPr lang="en-US" sz="2000">
                <a:solidFill>
                  <a:srgbClr val="000000"/>
                </a:solidFill>
                <a:latin typeface="Montserrat"/>
                <a:ea typeface="Montserrat"/>
                <a:cs typeface="Montserrat"/>
                <a:sym typeface="Montserrat"/>
              </a:rPr>
              <a:t>-Tổng = 25.124.000VND</a:t>
            </a:r>
          </a:p>
          <a:p>
            <a:pPr algn="just">
              <a:lnSpc>
                <a:spcPts val="28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3222241" y="2164011"/>
            <a:ext cx="12215021" cy="8122989"/>
          </a:xfrm>
          <a:custGeom>
            <a:avLst/>
            <a:gdLst/>
            <a:ahLst/>
            <a:cxnLst/>
            <a:rect r="r" b="b" t="t" l="l"/>
            <a:pathLst>
              <a:path h="8122989" w="12215021">
                <a:moveTo>
                  <a:pt x="0" y="0"/>
                </a:moveTo>
                <a:lnTo>
                  <a:pt x="12215020" y="0"/>
                </a:lnTo>
                <a:lnTo>
                  <a:pt x="12215020" y="8122989"/>
                </a:lnTo>
                <a:lnTo>
                  <a:pt x="0" y="8122989"/>
                </a:lnTo>
                <a:lnTo>
                  <a:pt x="0" y="0"/>
                </a:lnTo>
                <a:close/>
              </a:path>
            </a:pathLst>
          </a:custGeom>
          <a:blipFill>
            <a:blip r:embed="rId3"/>
            <a:stretch>
              <a:fillRect l="0" t="0" r="0" b="0"/>
            </a:stretch>
          </a:blipFill>
        </p:spPr>
      </p:sp>
      <p:sp>
        <p:nvSpPr>
          <p:cNvPr name="TextBox 5" id="5"/>
          <p:cNvSpPr txBox="true"/>
          <p:nvPr/>
        </p:nvSpPr>
        <p:spPr>
          <a:xfrm rot="0">
            <a:off x="5705005" y="914400"/>
            <a:ext cx="6877989" cy="1052195"/>
          </a:xfrm>
          <a:prstGeom prst="rect">
            <a:avLst/>
          </a:prstGeom>
        </p:spPr>
        <p:txBody>
          <a:bodyPr anchor="t" rtlCol="false" tIns="0" lIns="0" bIns="0" rIns="0">
            <a:spAutoFit/>
          </a:bodyPr>
          <a:lstStyle/>
          <a:p>
            <a:pPr algn="ctr">
              <a:lnSpc>
                <a:spcPts val="8680"/>
              </a:lnSpc>
            </a:pPr>
            <a:r>
              <a:rPr lang="en-US" sz="6200" b="true">
                <a:solidFill>
                  <a:srgbClr val="000000"/>
                </a:solidFill>
                <a:latin typeface="Merriweather Bold"/>
                <a:ea typeface="Merriweather Bold"/>
                <a:cs typeface="Merriweather Bold"/>
                <a:sym typeface="Merriweather Bold"/>
              </a:rPr>
              <a:t>DATABASE</a:t>
            </a:r>
          </a:p>
        </p:txBody>
      </p:sp>
      <p:sp>
        <p:nvSpPr>
          <p:cNvPr name="TextBox 6" id="6"/>
          <p:cNvSpPr txBox="true"/>
          <p:nvPr/>
        </p:nvSpPr>
        <p:spPr>
          <a:xfrm rot="5400000">
            <a:off x="337029" y="1879322"/>
            <a:ext cx="1816048" cy="339651"/>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5467082" y="4606999"/>
            <a:ext cx="7353835" cy="4651301"/>
          </a:xfrm>
          <a:custGeom>
            <a:avLst/>
            <a:gdLst/>
            <a:ahLst/>
            <a:cxnLst/>
            <a:rect r="r" b="b" t="t" l="l"/>
            <a:pathLst>
              <a:path h="4651301" w="7353835">
                <a:moveTo>
                  <a:pt x="0" y="0"/>
                </a:moveTo>
                <a:lnTo>
                  <a:pt x="7353836" y="0"/>
                </a:lnTo>
                <a:lnTo>
                  <a:pt x="7353836" y="4651301"/>
                </a:lnTo>
                <a:lnTo>
                  <a:pt x="0" y="4651301"/>
                </a:lnTo>
                <a:lnTo>
                  <a:pt x="0" y="0"/>
                </a:lnTo>
                <a:close/>
              </a:path>
            </a:pathLst>
          </a:custGeom>
          <a:blipFill>
            <a:blip r:embed="rId3"/>
            <a:stretch>
              <a:fillRect l="0" t="0" r="0" b="0"/>
            </a:stretch>
          </a:blipFill>
        </p:spPr>
      </p:sp>
      <p:sp>
        <p:nvSpPr>
          <p:cNvPr name="TextBox 5" id="5"/>
          <p:cNvSpPr txBox="true"/>
          <p:nvPr/>
        </p:nvSpPr>
        <p:spPr>
          <a:xfrm rot="5400000">
            <a:off x="337029" y="1879322"/>
            <a:ext cx="1816048" cy="339651"/>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6" id="6"/>
          <p:cNvSpPr txBox="true"/>
          <p:nvPr/>
        </p:nvSpPr>
        <p:spPr>
          <a:xfrm rot="0">
            <a:off x="2501682" y="2331423"/>
            <a:ext cx="10807634" cy="1664248"/>
          </a:xfrm>
          <a:prstGeom prst="rect">
            <a:avLst/>
          </a:prstGeom>
        </p:spPr>
        <p:txBody>
          <a:bodyPr anchor="t" rtlCol="false" tIns="0" lIns="0" bIns="0" rIns="0">
            <a:spAutoFit/>
          </a:bodyPr>
          <a:lstStyle/>
          <a:p>
            <a:pPr algn="ctr">
              <a:lnSpc>
                <a:spcPts val="13639"/>
              </a:lnSpc>
            </a:pPr>
            <a:r>
              <a:rPr lang="en-US" sz="9742" b="true">
                <a:solidFill>
                  <a:srgbClr val="000000"/>
                </a:solidFill>
                <a:latin typeface="Merriweather Bold"/>
                <a:ea typeface="Merriweather Bold"/>
                <a:cs typeface="Merriweather Bold"/>
                <a:sym typeface="Merriweather Bold"/>
              </a:rPr>
              <a:t>TESTING</a:t>
            </a:r>
          </a:p>
        </p:txBody>
      </p:sp>
      <p:sp>
        <p:nvSpPr>
          <p:cNvPr name="Freeform 7" id="7"/>
          <p:cNvSpPr/>
          <p:nvPr/>
        </p:nvSpPr>
        <p:spPr>
          <a:xfrm flipH="false" flipV="false" rot="0">
            <a:off x="11334148" y="2598234"/>
            <a:ext cx="1321125" cy="1321125"/>
          </a:xfrm>
          <a:custGeom>
            <a:avLst/>
            <a:gdLst/>
            <a:ahLst/>
            <a:cxnLst/>
            <a:rect r="r" b="b" t="t" l="l"/>
            <a:pathLst>
              <a:path h="1321125" w="1321125">
                <a:moveTo>
                  <a:pt x="0" y="0"/>
                </a:moveTo>
                <a:lnTo>
                  <a:pt x="1321124" y="0"/>
                </a:lnTo>
                <a:lnTo>
                  <a:pt x="1321124" y="1321125"/>
                </a:lnTo>
                <a:lnTo>
                  <a:pt x="0" y="1321125"/>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3755795" y="1469461"/>
            <a:ext cx="11082602" cy="8562934"/>
          </a:xfrm>
          <a:custGeom>
            <a:avLst/>
            <a:gdLst/>
            <a:ahLst/>
            <a:cxnLst/>
            <a:rect r="r" b="b" t="t" l="l"/>
            <a:pathLst>
              <a:path h="8562934" w="11082602">
                <a:moveTo>
                  <a:pt x="0" y="0"/>
                </a:moveTo>
                <a:lnTo>
                  <a:pt x="11082602" y="0"/>
                </a:lnTo>
                <a:lnTo>
                  <a:pt x="11082602" y="8562934"/>
                </a:lnTo>
                <a:lnTo>
                  <a:pt x="0" y="8562934"/>
                </a:lnTo>
                <a:lnTo>
                  <a:pt x="0" y="0"/>
                </a:lnTo>
                <a:close/>
              </a:path>
            </a:pathLst>
          </a:custGeom>
          <a:blipFill>
            <a:blip r:embed="rId3"/>
            <a:stretch>
              <a:fillRect l="0" t="0" r="0" b="0"/>
            </a:stretch>
          </a:blipFill>
        </p:spPr>
      </p:sp>
      <p:sp>
        <p:nvSpPr>
          <p:cNvPr name="TextBox 5" id="5"/>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6" id="6"/>
          <p:cNvSpPr txBox="true"/>
          <p:nvPr/>
        </p:nvSpPr>
        <p:spPr>
          <a:xfrm rot="0">
            <a:off x="6974138" y="-114300"/>
            <a:ext cx="4339723" cy="995822"/>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Test Report </a:t>
            </a:r>
          </a:p>
        </p:txBody>
      </p:sp>
      <p:sp>
        <p:nvSpPr>
          <p:cNvPr name="TextBox 7" id="7"/>
          <p:cNvSpPr txBox="true"/>
          <p:nvPr/>
        </p:nvSpPr>
        <p:spPr>
          <a:xfrm rot="0">
            <a:off x="1376779" y="646732"/>
            <a:ext cx="6272974" cy="822729"/>
          </a:xfrm>
          <a:prstGeom prst="rect">
            <a:avLst/>
          </a:prstGeom>
        </p:spPr>
        <p:txBody>
          <a:bodyPr anchor="t" rtlCol="false" tIns="0" lIns="0" bIns="0" rIns="0">
            <a:spAutoFit/>
          </a:bodyPr>
          <a:lstStyle/>
          <a:p>
            <a:pPr algn="just">
              <a:lnSpc>
                <a:spcPts val="6785"/>
              </a:lnSpc>
            </a:pPr>
            <a:r>
              <a:rPr lang="en-US" sz="4846" b="true">
                <a:solidFill>
                  <a:srgbClr val="000000"/>
                </a:solidFill>
                <a:latin typeface="Merriweather Bold"/>
                <a:ea typeface="Merriweather Bold"/>
                <a:cs typeface="Merriweather Bold"/>
                <a:sym typeface="Merriweather Bold"/>
              </a:rPr>
              <a:t>Test Report Sprint 1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1376779" y="2016907"/>
            <a:ext cx="16730934" cy="6253187"/>
          </a:xfrm>
          <a:custGeom>
            <a:avLst/>
            <a:gdLst/>
            <a:ahLst/>
            <a:cxnLst/>
            <a:rect r="r" b="b" t="t" l="l"/>
            <a:pathLst>
              <a:path h="6253187" w="16730934">
                <a:moveTo>
                  <a:pt x="0" y="0"/>
                </a:moveTo>
                <a:lnTo>
                  <a:pt x="16730934" y="0"/>
                </a:lnTo>
                <a:lnTo>
                  <a:pt x="16730934" y="6253186"/>
                </a:lnTo>
                <a:lnTo>
                  <a:pt x="0" y="6253186"/>
                </a:lnTo>
                <a:lnTo>
                  <a:pt x="0" y="0"/>
                </a:lnTo>
                <a:close/>
              </a:path>
            </a:pathLst>
          </a:custGeom>
          <a:blipFill>
            <a:blip r:embed="rId3"/>
            <a:stretch>
              <a:fillRect l="0" t="0" r="0" b="0"/>
            </a:stretch>
          </a:blipFill>
        </p:spPr>
      </p:sp>
      <p:sp>
        <p:nvSpPr>
          <p:cNvPr name="TextBox 5" id="5"/>
          <p:cNvSpPr txBox="true"/>
          <p:nvPr/>
        </p:nvSpPr>
        <p:spPr>
          <a:xfrm rot="5400000">
            <a:off x="337029" y="1879322"/>
            <a:ext cx="1816048" cy="339651"/>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6" id="6"/>
          <p:cNvSpPr txBox="true"/>
          <p:nvPr/>
        </p:nvSpPr>
        <p:spPr>
          <a:xfrm rot="0">
            <a:off x="6974138" y="-114300"/>
            <a:ext cx="4339723" cy="995822"/>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Test Report </a:t>
            </a:r>
          </a:p>
        </p:txBody>
      </p:sp>
      <p:sp>
        <p:nvSpPr>
          <p:cNvPr name="TextBox 7" id="7"/>
          <p:cNvSpPr txBox="true"/>
          <p:nvPr/>
        </p:nvSpPr>
        <p:spPr>
          <a:xfrm rot="0">
            <a:off x="1376779" y="646732"/>
            <a:ext cx="6272974" cy="822729"/>
          </a:xfrm>
          <a:prstGeom prst="rect">
            <a:avLst/>
          </a:prstGeom>
        </p:spPr>
        <p:txBody>
          <a:bodyPr anchor="t" rtlCol="false" tIns="0" lIns="0" bIns="0" rIns="0">
            <a:spAutoFit/>
          </a:bodyPr>
          <a:lstStyle/>
          <a:p>
            <a:pPr algn="just">
              <a:lnSpc>
                <a:spcPts val="6785"/>
              </a:lnSpc>
            </a:pPr>
            <a:r>
              <a:rPr lang="en-US" sz="4846" b="true">
                <a:solidFill>
                  <a:srgbClr val="000000"/>
                </a:solidFill>
                <a:latin typeface="Merriweather Bold"/>
                <a:ea typeface="Merriweather Bold"/>
                <a:cs typeface="Merriweather Bold"/>
                <a:sym typeface="Merriweather Bold"/>
              </a:rPr>
              <a:t>Test Report Sprint 2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376779" y="2173467"/>
            <a:ext cx="16911221" cy="5940066"/>
          </a:xfrm>
          <a:custGeom>
            <a:avLst/>
            <a:gdLst/>
            <a:ahLst/>
            <a:cxnLst/>
            <a:rect r="r" b="b" t="t" l="l"/>
            <a:pathLst>
              <a:path h="5940066" w="16911221">
                <a:moveTo>
                  <a:pt x="0" y="0"/>
                </a:moveTo>
                <a:lnTo>
                  <a:pt x="16911221" y="0"/>
                </a:lnTo>
                <a:lnTo>
                  <a:pt x="16911221" y="5940066"/>
                </a:lnTo>
                <a:lnTo>
                  <a:pt x="0" y="5940066"/>
                </a:lnTo>
                <a:lnTo>
                  <a:pt x="0" y="0"/>
                </a:lnTo>
                <a:close/>
              </a:path>
            </a:pathLst>
          </a:custGeom>
          <a:blipFill>
            <a:blip r:embed="rId2"/>
            <a:stretch>
              <a:fillRect l="0" t="0" r="0" b="0"/>
            </a:stretch>
          </a:blipFill>
        </p:spPr>
      </p:sp>
      <p:sp>
        <p:nvSpPr>
          <p:cNvPr name="TextBox 4" id="4"/>
          <p:cNvSpPr txBox="true"/>
          <p:nvPr/>
        </p:nvSpPr>
        <p:spPr>
          <a:xfrm rot="5400000">
            <a:off x="337029" y="1879322"/>
            <a:ext cx="1816048" cy="339651"/>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5" id="5"/>
          <p:cNvSpPr txBox="true"/>
          <p:nvPr/>
        </p:nvSpPr>
        <p:spPr>
          <a:xfrm rot="0">
            <a:off x="6974138" y="-114300"/>
            <a:ext cx="4339723" cy="995822"/>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Test Report </a:t>
            </a:r>
          </a:p>
        </p:txBody>
      </p:sp>
      <p:sp>
        <p:nvSpPr>
          <p:cNvPr name="TextBox 6" id="6"/>
          <p:cNvSpPr txBox="true"/>
          <p:nvPr/>
        </p:nvSpPr>
        <p:spPr>
          <a:xfrm rot="0">
            <a:off x="1376779" y="646732"/>
            <a:ext cx="6272974" cy="822729"/>
          </a:xfrm>
          <a:prstGeom prst="rect">
            <a:avLst/>
          </a:prstGeom>
        </p:spPr>
        <p:txBody>
          <a:bodyPr anchor="t" rtlCol="false" tIns="0" lIns="0" bIns="0" rIns="0">
            <a:spAutoFit/>
          </a:bodyPr>
          <a:lstStyle/>
          <a:p>
            <a:pPr algn="just">
              <a:lnSpc>
                <a:spcPts val="6785"/>
              </a:lnSpc>
            </a:pPr>
            <a:r>
              <a:rPr lang="en-US" sz="4846" b="true">
                <a:solidFill>
                  <a:srgbClr val="000000"/>
                </a:solidFill>
                <a:latin typeface="Merriweather Bold"/>
                <a:ea typeface="Merriweather Bold"/>
                <a:cs typeface="Merriweather Bold"/>
                <a:sym typeface="Merriweather Bold"/>
              </a:rPr>
              <a:t>Test Report Sprint 3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14353365" y="2049148"/>
            <a:ext cx="2209834" cy="2470342"/>
          </a:xfrm>
          <a:custGeom>
            <a:avLst/>
            <a:gdLst/>
            <a:ahLst/>
            <a:cxnLst/>
            <a:rect r="r" b="b" t="t" l="l"/>
            <a:pathLst>
              <a:path h="2470342" w="2209834">
                <a:moveTo>
                  <a:pt x="0" y="0"/>
                </a:moveTo>
                <a:lnTo>
                  <a:pt x="2209834" y="0"/>
                </a:lnTo>
                <a:lnTo>
                  <a:pt x="2209834" y="2470342"/>
                </a:lnTo>
                <a:lnTo>
                  <a:pt x="0" y="24703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02770" y="4519490"/>
            <a:ext cx="7082461" cy="4738810"/>
          </a:xfrm>
          <a:custGeom>
            <a:avLst/>
            <a:gdLst/>
            <a:ahLst/>
            <a:cxnLst/>
            <a:rect r="r" b="b" t="t" l="l"/>
            <a:pathLst>
              <a:path h="4738810" w="7082461">
                <a:moveTo>
                  <a:pt x="0" y="0"/>
                </a:moveTo>
                <a:lnTo>
                  <a:pt x="7082460" y="0"/>
                </a:lnTo>
                <a:lnTo>
                  <a:pt x="7082460" y="4738810"/>
                </a:lnTo>
                <a:lnTo>
                  <a:pt x="0" y="4738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913143" y="2190071"/>
            <a:ext cx="12461714" cy="1918377"/>
          </a:xfrm>
          <a:prstGeom prst="rect">
            <a:avLst/>
          </a:prstGeom>
        </p:spPr>
        <p:txBody>
          <a:bodyPr anchor="t" rtlCol="false" tIns="0" lIns="0" bIns="0" rIns="0">
            <a:spAutoFit/>
          </a:bodyPr>
          <a:lstStyle/>
          <a:p>
            <a:pPr algn="ctr">
              <a:lnSpc>
                <a:spcPts val="15726"/>
              </a:lnSpc>
            </a:pPr>
            <a:r>
              <a:rPr lang="en-US" sz="11233" b="true">
                <a:solidFill>
                  <a:srgbClr val="000000"/>
                </a:solidFill>
                <a:latin typeface="Merriweather Bold"/>
                <a:ea typeface="Merriweather Bold"/>
                <a:cs typeface="Merriweather Bold"/>
                <a:sym typeface="Merriweather Bold"/>
              </a:rPr>
              <a:t>PROTOTYPE</a:t>
            </a:r>
          </a:p>
        </p:txBody>
      </p:sp>
      <p:sp>
        <p:nvSpPr>
          <p:cNvPr name="TextBox 7" id="7"/>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4288" y="1340690"/>
            <a:ext cx="17759423" cy="8946310"/>
          </a:xfrm>
          <a:custGeom>
            <a:avLst/>
            <a:gdLst/>
            <a:ahLst/>
            <a:cxnLst/>
            <a:rect r="r" b="b" t="t" l="l"/>
            <a:pathLst>
              <a:path h="8946310" w="17759423">
                <a:moveTo>
                  <a:pt x="0" y="0"/>
                </a:moveTo>
                <a:lnTo>
                  <a:pt x="17759424" y="0"/>
                </a:lnTo>
                <a:lnTo>
                  <a:pt x="17759424" y="8946310"/>
                </a:lnTo>
                <a:lnTo>
                  <a:pt x="0" y="8946310"/>
                </a:lnTo>
                <a:lnTo>
                  <a:pt x="0" y="0"/>
                </a:lnTo>
                <a:close/>
              </a:path>
            </a:pathLst>
          </a:custGeom>
          <a:blipFill>
            <a:blip r:embed="rId2"/>
            <a:stretch>
              <a:fillRect l="0" t="0" r="0" b="0"/>
            </a:stretch>
          </a:blipFill>
        </p:spPr>
      </p:sp>
      <p:sp>
        <p:nvSpPr>
          <p:cNvPr name="TextBox 3" id="3"/>
          <p:cNvSpPr txBox="true"/>
          <p:nvPr/>
        </p:nvSpPr>
        <p:spPr>
          <a:xfrm rot="0">
            <a:off x="6974138" y="145343"/>
            <a:ext cx="4339723" cy="995780"/>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Trang chủ</a:t>
            </a:r>
          </a:p>
        </p:txBody>
      </p:sp>
      <p:sp>
        <p:nvSpPr>
          <p:cNvPr name="Freeform 4" id="4"/>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3" id="3"/>
          <p:cNvSpPr/>
          <p:nvPr/>
        </p:nvSpPr>
        <p:spPr>
          <a:xfrm flipH="false" flipV="false" rot="0">
            <a:off x="1328428" y="2078740"/>
            <a:ext cx="16467915" cy="7510561"/>
          </a:xfrm>
          <a:custGeom>
            <a:avLst/>
            <a:gdLst/>
            <a:ahLst/>
            <a:cxnLst/>
            <a:rect r="r" b="b" t="t" l="l"/>
            <a:pathLst>
              <a:path h="7510561" w="16467915">
                <a:moveTo>
                  <a:pt x="0" y="0"/>
                </a:moveTo>
                <a:lnTo>
                  <a:pt x="16467915" y="0"/>
                </a:lnTo>
                <a:lnTo>
                  <a:pt x="16467915" y="7510560"/>
                </a:lnTo>
                <a:lnTo>
                  <a:pt x="0" y="7510560"/>
                </a:lnTo>
                <a:lnTo>
                  <a:pt x="0" y="0"/>
                </a:lnTo>
                <a:close/>
              </a:path>
            </a:pathLst>
          </a:custGeom>
          <a:blipFill>
            <a:blip r:embed="rId3"/>
            <a:stretch>
              <a:fillRect l="0" t="0" r="0" b="0"/>
            </a:stretch>
          </a:blipFill>
        </p:spPr>
      </p:sp>
      <p:sp>
        <p:nvSpPr>
          <p:cNvPr name="TextBox 4" id="4"/>
          <p:cNvSpPr txBox="true"/>
          <p:nvPr/>
        </p:nvSpPr>
        <p:spPr>
          <a:xfrm rot="0">
            <a:off x="6974138" y="145343"/>
            <a:ext cx="4339723" cy="995747"/>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Giới thiệu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3" id="3"/>
          <p:cNvSpPr/>
          <p:nvPr/>
        </p:nvSpPr>
        <p:spPr>
          <a:xfrm flipH="false" flipV="false" rot="0">
            <a:off x="1900658" y="2327713"/>
            <a:ext cx="15358642" cy="6930587"/>
          </a:xfrm>
          <a:custGeom>
            <a:avLst/>
            <a:gdLst/>
            <a:ahLst/>
            <a:cxnLst/>
            <a:rect r="r" b="b" t="t" l="l"/>
            <a:pathLst>
              <a:path h="6930587" w="15358642">
                <a:moveTo>
                  <a:pt x="0" y="0"/>
                </a:moveTo>
                <a:lnTo>
                  <a:pt x="15358642" y="0"/>
                </a:lnTo>
                <a:lnTo>
                  <a:pt x="15358642" y="6930587"/>
                </a:lnTo>
                <a:lnTo>
                  <a:pt x="0" y="6930587"/>
                </a:lnTo>
                <a:lnTo>
                  <a:pt x="0" y="0"/>
                </a:lnTo>
                <a:close/>
              </a:path>
            </a:pathLst>
          </a:custGeom>
          <a:blipFill>
            <a:blip r:embed="rId3"/>
            <a:stretch>
              <a:fillRect l="0" t="0" r="0" b="0"/>
            </a:stretch>
          </a:blipFill>
        </p:spPr>
      </p:sp>
      <p:sp>
        <p:nvSpPr>
          <p:cNvPr name="TextBox 4" id="4"/>
          <p:cNvSpPr txBox="true"/>
          <p:nvPr/>
        </p:nvSpPr>
        <p:spPr>
          <a:xfrm rot="0">
            <a:off x="9002336" y="145343"/>
            <a:ext cx="2311526" cy="995747"/>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Tours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731767" y="4119967"/>
            <a:ext cx="2977821" cy="4125218"/>
            <a:chOff x="0" y="0"/>
            <a:chExt cx="3970427" cy="5500291"/>
          </a:xfrm>
        </p:grpSpPr>
        <p:grpSp>
          <p:nvGrpSpPr>
            <p:cNvPr name="Group 4" id="4"/>
            <p:cNvGrpSpPr/>
            <p:nvPr/>
          </p:nvGrpSpPr>
          <p:grpSpPr>
            <a:xfrm rot="0">
              <a:off x="0" y="0"/>
              <a:ext cx="3970427" cy="5500291"/>
              <a:chOff x="0" y="0"/>
              <a:chExt cx="831230" cy="1151516"/>
            </a:xfrm>
          </p:grpSpPr>
          <p:sp>
            <p:nvSpPr>
              <p:cNvPr name="Freeform 5" id="5"/>
              <p:cNvSpPr/>
              <p:nvPr/>
            </p:nvSpPr>
            <p:spPr>
              <a:xfrm flipH="false" flipV="false" rot="0">
                <a:off x="0" y="0"/>
                <a:ext cx="831230" cy="1151516"/>
              </a:xfrm>
              <a:custGeom>
                <a:avLst/>
                <a:gdLst/>
                <a:ahLst/>
                <a:cxnLst/>
                <a:rect r="r" b="b" t="t" l="l"/>
                <a:pathLst>
                  <a:path h="1151516" w="831230">
                    <a:moveTo>
                      <a:pt x="0" y="0"/>
                    </a:moveTo>
                    <a:lnTo>
                      <a:pt x="831230" y="0"/>
                    </a:lnTo>
                    <a:lnTo>
                      <a:pt x="831230" y="1151516"/>
                    </a:lnTo>
                    <a:lnTo>
                      <a:pt x="0" y="1151516"/>
                    </a:lnTo>
                    <a:close/>
                  </a:path>
                </a:pathLst>
              </a:custGeom>
              <a:blipFill>
                <a:blip r:embed="rId2"/>
                <a:stretch>
                  <a:fillRect l="-1949" t="0" r="-1949" b="0"/>
                </a:stretch>
              </a:blipFill>
            </p:spPr>
          </p:sp>
        </p:grpSp>
        <p:grpSp>
          <p:nvGrpSpPr>
            <p:cNvPr name="Group 6" id="6"/>
            <p:cNvGrpSpPr/>
            <p:nvPr/>
          </p:nvGrpSpPr>
          <p:grpSpPr>
            <a:xfrm rot="0">
              <a:off x="319156" y="4171360"/>
              <a:ext cx="3332116" cy="1120328"/>
              <a:chOff x="0" y="0"/>
              <a:chExt cx="715006" cy="240400"/>
            </a:xfrm>
          </p:grpSpPr>
          <p:sp>
            <p:nvSpPr>
              <p:cNvPr name="Freeform 7" id="7"/>
              <p:cNvSpPr/>
              <p:nvPr/>
            </p:nvSpPr>
            <p:spPr>
              <a:xfrm flipH="false" flipV="false" rot="0">
                <a:off x="0" y="0"/>
                <a:ext cx="715006" cy="240400"/>
              </a:xfrm>
              <a:custGeom>
                <a:avLst/>
                <a:gdLst/>
                <a:ahLst/>
                <a:cxnLst/>
                <a:rect r="r" b="b" t="t" l="l"/>
                <a:pathLst>
                  <a:path h="240400" w="715006">
                    <a:moveTo>
                      <a:pt x="0" y="0"/>
                    </a:moveTo>
                    <a:lnTo>
                      <a:pt x="715006" y="0"/>
                    </a:lnTo>
                    <a:lnTo>
                      <a:pt x="715006" y="240400"/>
                    </a:lnTo>
                    <a:lnTo>
                      <a:pt x="0" y="240400"/>
                    </a:lnTo>
                    <a:close/>
                  </a:path>
                </a:pathLst>
              </a:custGeom>
              <a:solidFill>
                <a:srgbClr val="DD5F03"/>
              </a:solidFill>
            </p:spPr>
          </p:sp>
          <p:sp>
            <p:nvSpPr>
              <p:cNvPr name="TextBox 8" id="8"/>
              <p:cNvSpPr txBox="true"/>
              <p:nvPr/>
            </p:nvSpPr>
            <p:spPr>
              <a:xfrm>
                <a:off x="0" y="-28575"/>
                <a:ext cx="715006" cy="268975"/>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535515" y="4282174"/>
              <a:ext cx="2899398" cy="898896"/>
            </a:xfrm>
            <a:prstGeom prst="rect">
              <a:avLst/>
            </a:prstGeom>
          </p:spPr>
          <p:txBody>
            <a:bodyPr anchor="t" rtlCol="false" tIns="0" lIns="0" bIns="0" rIns="0">
              <a:spAutoFit/>
            </a:bodyPr>
            <a:lstStyle/>
            <a:p>
              <a:pPr algn="ctr">
                <a:lnSpc>
                  <a:spcPts val="2761"/>
                </a:lnSpc>
              </a:pPr>
              <a:r>
                <a:rPr lang="en-US" sz="1841">
                  <a:solidFill>
                    <a:srgbClr val="FFFFFF"/>
                  </a:solidFill>
                  <a:latin typeface="Montserrat"/>
                  <a:ea typeface="Montserrat"/>
                  <a:cs typeface="Montserrat"/>
                  <a:sym typeface="Montserrat"/>
                </a:rPr>
                <a:t>Trần Minh Hoàng</a:t>
              </a:r>
            </a:p>
            <a:p>
              <a:pPr algn="ctr">
                <a:lnSpc>
                  <a:spcPts val="2761"/>
                </a:lnSpc>
              </a:pPr>
              <a:r>
                <a:rPr lang="en-US" sz="1841">
                  <a:solidFill>
                    <a:srgbClr val="FFFFFF"/>
                  </a:solidFill>
                  <a:latin typeface="Montserrat"/>
                  <a:ea typeface="Montserrat"/>
                  <a:cs typeface="Montserrat"/>
                  <a:sym typeface="Montserrat"/>
                </a:rPr>
                <a:t>Product Owner</a:t>
              </a:r>
            </a:p>
          </p:txBody>
        </p:sp>
      </p:grpSp>
      <p:grpSp>
        <p:nvGrpSpPr>
          <p:cNvPr name="Group 10" id="10"/>
          <p:cNvGrpSpPr/>
          <p:nvPr/>
        </p:nvGrpSpPr>
        <p:grpSpPr>
          <a:xfrm rot="0">
            <a:off x="5004041" y="4119967"/>
            <a:ext cx="2977821" cy="4125218"/>
            <a:chOff x="0" y="0"/>
            <a:chExt cx="3970427" cy="5500291"/>
          </a:xfrm>
        </p:grpSpPr>
        <p:grpSp>
          <p:nvGrpSpPr>
            <p:cNvPr name="Group 11" id="11"/>
            <p:cNvGrpSpPr/>
            <p:nvPr/>
          </p:nvGrpSpPr>
          <p:grpSpPr>
            <a:xfrm rot="0">
              <a:off x="0" y="0"/>
              <a:ext cx="3970427" cy="5500291"/>
              <a:chOff x="0" y="0"/>
              <a:chExt cx="831230" cy="1151516"/>
            </a:xfrm>
          </p:grpSpPr>
          <p:sp>
            <p:nvSpPr>
              <p:cNvPr name="Freeform 12" id="12"/>
              <p:cNvSpPr/>
              <p:nvPr/>
            </p:nvSpPr>
            <p:spPr>
              <a:xfrm flipH="false" flipV="false" rot="0">
                <a:off x="0" y="0"/>
                <a:ext cx="831230" cy="1151516"/>
              </a:xfrm>
              <a:custGeom>
                <a:avLst/>
                <a:gdLst/>
                <a:ahLst/>
                <a:cxnLst/>
                <a:rect r="r" b="b" t="t" l="l"/>
                <a:pathLst>
                  <a:path h="1151516" w="831230">
                    <a:moveTo>
                      <a:pt x="0" y="0"/>
                    </a:moveTo>
                    <a:lnTo>
                      <a:pt x="831230" y="0"/>
                    </a:lnTo>
                    <a:lnTo>
                      <a:pt x="831230" y="1151516"/>
                    </a:lnTo>
                    <a:lnTo>
                      <a:pt x="0" y="1151516"/>
                    </a:lnTo>
                    <a:close/>
                  </a:path>
                </a:pathLst>
              </a:custGeom>
              <a:blipFill>
                <a:blip r:embed="rId3"/>
                <a:stretch>
                  <a:fillRect l="0" t="-14165" r="0" b="-14165"/>
                </a:stretch>
              </a:blipFill>
            </p:spPr>
          </p:sp>
        </p:grpSp>
        <p:grpSp>
          <p:nvGrpSpPr>
            <p:cNvPr name="Group 13" id="13"/>
            <p:cNvGrpSpPr/>
            <p:nvPr/>
          </p:nvGrpSpPr>
          <p:grpSpPr>
            <a:xfrm rot="0">
              <a:off x="319156" y="4171360"/>
              <a:ext cx="3332116" cy="1120328"/>
              <a:chOff x="0" y="0"/>
              <a:chExt cx="715006" cy="240400"/>
            </a:xfrm>
          </p:grpSpPr>
          <p:sp>
            <p:nvSpPr>
              <p:cNvPr name="Freeform 14" id="14"/>
              <p:cNvSpPr/>
              <p:nvPr/>
            </p:nvSpPr>
            <p:spPr>
              <a:xfrm flipH="false" flipV="false" rot="0">
                <a:off x="0" y="0"/>
                <a:ext cx="715006" cy="240400"/>
              </a:xfrm>
              <a:custGeom>
                <a:avLst/>
                <a:gdLst/>
                <a:ahLst/>
                <a:cxnLst/>
                <a:rect r="r" b="b" t="t" l="l"/>
                <a:pathLst>
                  <a:path h="240400" w="715006">
                    <a:moveTo>
                      <a:pt x="0" y="0"/>
                    </a:moveTo>
                    <a:lnTo>
                      <a:pt x="715006" y="0"/>
                    </a:lnTo>
                    <a:lnTo>
                      <a:pt x="715006" y="240400"/>
                    </a:lnTo>
                    <a:lnTo>
                      <a:pt x="0" y="240400"/>
                    </a:lnTo>
                    <a:close/>
                  </a:path>
                </a:pathLst>
              </a:custGeom>
              <a:solidFill>
                <a:srgbClr val="DD5F03"/>
              </a:solidFill>
            </p:spPr>
          </p:sp>
          <p:sp>
            <p:nvSpPr>
              <p:cNvPr name="TextBox 15" id="15"/>
              <p:cNvSpPr txBox="true"/>
              <p:nvPr/>
            </p:nvSpPr>
            <p:spPr>
              <a:xfrm>
                <a:off x="0" y="-28575"/>
                <a:ext cx="715006" cy="268975"/>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535515" y="4282174"/>
              <a:ext cx="2899398" cy="898896"/>
            </a:xfrm>
            <a:prstGeom prst="rect">
              <a:avLst/>
            </a:prstGeom>
          </p:spPr>
          <p:txBody>
            <a:bodyPr anchor="t" rtlCol="false" tIns="0" lIns="0" bIns="0" rIns="0">
              <a:spAutoFit/>
            </a:bodyPr>
            <a:lstStyle/>
            <a:p>
              <a:pPr algn="ctr">
                <a:lnSpc>
                  <a:spcPts val="2761"/>
                </a:lnSpc>
              </a:pPr>
              <a:r>
                <a:rPr lang="en-US" sz="1841">
                  <a:solidFill>
                    <a:srgbClr val="FFFFFF"/>
                  </a:solidFill>
                  <a:latin typeface="Montserrat"/>
                  <a:ea typeface="Montserrat"/>
                  <a:cs typeface="Montserrat"/>
                  <a:sym typeface="Montserrat"/>
                </a:rPr>
                <a:t>Võ Văn Khôi</a:t>
              </a:r>
            </a:p>
            <a:p>
              <a:pPr algn="ctr">
                <a:lnSpc>
                  <a:spcPts val="2761"/>
                </a:lnSpc>
              </a:pPr>
              <a:r>
                <a:rPr lang="en-US" sz="1841">
                  <a:solidFill>
                    <a:srgbClr val="FFFFFF"/>
                  </a:solidFill>
                  <a:latin typeface="Montserrat"/>
                  <a:ea typeface="Montserrat"/>
                  <a:cs typeface="Montserrat"/>
                  <a:sym typeface="Montserrat"/>
                </a:rPr>
                <a:t>Member</a:t>
              </a:r>
            </a:p>
          </p:txBody>
        </p:sp>
      </p:grpSp>
      <p:grpSp>
        <p:nvGrpSpPr>
          <p:cNvPr name="Group 17" id="17"/>
          <p:cNvGrpSpPr/>
          <p:nvPr/>
        </p:nvGrpSpPr>
        <p:grpSpPr>
          <a:xfrm rot="0">
            <a:off x="8279619" y="4119967"/>
            <a:ext cx="2977821" cy="4125218"/>
            <a:chOff x="0" y="0"/>
            <a:chExt cx="3970427" cy="5500291"/>
          </a:xfrm>
        </p:grpSpPr>
        <p:grpSp>
          <p:nvGrpSpPr>
            <p:cNvPr name="Group 18" id="18"/>
            <p:cNvGrpSpPr/>
            <p:nvPr/>
          </p:nvGrpSpPr>
          <p:grpSpPr>
            <a:xfrm rot="0">
              <a:off x="0" y="0"/>
              <a:ext cx="3970427" cy="5500291"/>
              <a:chOff x="0" y="0"/>
              <a:chExt cx="831230" cy="1151516"/>
            </a:xfrm>
          </p:grpSpPr>
          <p:sp>
            <p:nvSpPr>
              <p:cNvPr name="Freeform 19" id="19"/>
              <p:cNvSpPr/>
              <p:nvPr/>
            </p:nvSpPr>
            <p:spPr>
              <a:xfrm flipH="false" flipV="false" rot="0">
                <a:off x="0" y="0"/>
                <a:ext cx="831230" cy="1151516"/>
              </a:xfrm>
              <a:custGeom>
                <a:avLst/>
                <a:gdLst/>
                <a:ahLst/>
                <a:cxnLst/>
                <a:rect r="r" b="b" t="t" l="l"/>
                <a:pathLst>
                  <a:path h="1151516" w="831230">
                    <a:moveTo>
                      <a:pt x="0" y="0"/>
                    </a:moveTo>
                    <a:lnTo>
                      <a:pt x="831230" y="0"/>
                    </a:lnTo>
                    <a:lnTo>
                      <a:pt x="831230" y="1151516"/>
                    </a:lnTo>
                    <a:lnTo>
                      <a:pt x="0" y="1151516"/>
                    </a:lnTo>
                    <a:close/>
                  </a:path>
                </a:pathLst>
              </a:custGeom>
              <a:blipFill>
                <a:blip r:embed="rId4"/>
                <a:stretch>
                  <a:fillRect l="-19092" t="0" r="-19092" b="0"/>
                </a:stretch>
              </a:blipFill>
            </p:spPr>
          </p:sp>
        </p:grpSp>
        <p:grpSp>
          <p:nvGrpSpPr>
            <p:cNvPr name="Group 20" id="20"/>
            <p:cNvGrpSpPr/>
            <p:nvPr/>
          </p:nvGrpSpPr>
          <p:grpSpPr>
            <a:xfrm rot="0">
              <a:off x="319156" y="4171360"/>
              <a:ext cx="3332116" cy="1120328"/>
              <a:chOff x="0" y="0"/>
              <a:chExt cx="715006" cy="240400"/>
            </a:xfrm>
          </p:grpSpPr>
          <p:sp>
            <p:nvSpPr>
              <p:cNvPr name="Freeform 21" id="21"/>
              <p:cNvSpPr/>
              <p:nvPr/>
            </p:nvSpPr>
            <p:spPr>
              <a:xfrm flipH="false" flipV="false" rot="0">
                <a:off x="0" y="0"/>
                <a:ext cx="715006" cy="240400"/>
              </a:xfrm>
              <a:custGeom>
                <a:avLst/>
                <a:gdLst/>
                <a:ahLst/>
                <a:cxnLst/>
                <a:rect r="r" b="b" t="t" l="l"/>
                <a:pathLst>
                  <a:path h="240400" w="715006">
                    <a:moveTo>
                      <a:pt x="0" y="0"/>
                    </a:moveTo>
                    <a:lnTo>
                      <a:pt x="715006" y="0"/>
                    </a:lnTo>
                    <a:lnTo>
                      <a:pt x="715006" y="240400"/>
                    </a:lnTo>
                    <a:lnTo>
                      <a:pt x="0" y="240400"/>
                    </a:lnTo>
                    <a:close/>
                  </a:path>
                </a:pathLst>
              </a:custGeom>
              <a:solidFill>
                <a:srgbClr val="DD5F03"/>
              </a:solidFill>
            </p:spPr>
          </p:sp>
          <p:sp>
            <p:nvSpPr>
              <p:cNvPr name="TextBox 22" id="22"/>
              <p:cNvSpPr txBox="true"/>
              <p:nvPr/>
            </p:nvSpPr>
            <p:spPr>
              <a:xfrm>
                <a:off x="0" y="-28575"/>
                <a:ext cx="715006" cy="268975"/>
              </a:xfrm>
              <a:prstGeom prst="rect">
                <a:avLst/>
              </a:prstGeom>
            </p:spPr>
            <p:txBody>
              <a:bodyPr anchor="ctr" rtlCol="false" tIns="50800" lIns="50800" bIns="50800" rIns="50800"/>
              <a:lstStyle/>
              <a:p>
                <a:pPr algn="ctr">
                  <a:lnSpc>
                    <a:spcPts val="2799"/>
                  </a:lnSpc>
                </a:pPr>
              </a:p>
            </p:txBody>
          </p:sp>
        </p:grpSp>
        <p:sp>
          <p:nvSpPr>
            <p:cNvPr name="TextBox 23" id="23"/>
            <p:cNvSpPr txBox="true"/>
            <p:nvPr/>
          </p:nvSpPr>
          <p:spPr>
            <a:xfrm rot="0">
              <a:off x="535515" y="4282174"/>
              <a:ext cx="2899398" cy="898896"/>
            </a:xfrm>
            <a:prstGeom prst="rect">
              <a:avLst/>
            </a:prstGeom>
          </p:spPr>
          <p:txBody>
            <a:bodyPr anchor="t" rtlCol="false" tIns="0" lIns="0" bIns="0" rIns="0">
              <a:spAutoFit/>
            </a:bodyPr>
            <a:lstStyle/>
            <a:p>
              <a:pPr algn="ctr">
                <a:lnSpc>
                  <a:spcPts val="2761"/>
                </a:lnSpc>
              </a:pPr>
              <a:r>
                <a:rPr lang="en-US" sz="1841">
                  <a:solidFill>
                    <a:srgbClr val="FFFFFF"/>
                  </a:solidFill>
                  <a:latin typeface="Montserrat"/>
                  <a:ea typeface="Montserrat"/>
                  <a:cs typeface="Montserrat"/>
                  <a:sym typeface="Montserrat"/>
                </a:rPr>
                <a:t>Huỳnh Tuấn Duy</a:t>
              </a:r>
            </a:p>
            <a:p>
              <a:pPr algn="ctr">
                <a:lnSpc>
                  <a:spcPts val="2761"/>
                </a:lnSpc>
              </a:pPr>
              <a:r>
                <a:rPr lang="en-US" sz="1841">
                  <a:solidFill>
                    <a:srgbClr val="FFFFFF"/>
                  </a:solidFill>
                  <a:latin typeface="Montserrat"/>
                  <a:ea typeface="Montserrat"/>
                  <a:cs typeface="Montserrat"/>
                  <a:sym typeface="Montserrat"/>
                </a:rPr>
                <a:t>Member</a:t>
              </a:r>
            </a:p>
          </p:txBody>
        </p:sp>
      </p:grpSp>
      <p:grpSp>
        <p:nvGrpSpPr>
          <p:cNvPr name="Group 24" id="24"/>
          <p:cNvGrpSpPr/>
          <p:nvPr/>
        </p:nvGrpSpPr>
        <p:grpSpPr>
          <a:xfrm rot="0">
            <a:off x="11555197" y="4119967"/>
            <a:ext cx="2977821" cy="4125218"/>
            <a:chOff x="0" y="0"/>
            <a:chExt cx="3970427" cy="5500291"/>
          </a:xfrm>
        </p:grpSpPr>
        <p:grpSp>
          <p:nvGrpSpPr>
            <p:cNvPr name="Group 25" id="25"/>
            <p:cNvGrpSpPr/>
            <p:nvPr/>
          </p:nvGrpSpPr>
          <p:grpSpPr>
            <a:xfrm rot="0">
              <a:off x="0" y="0"/>
              <a:ext cx="3970427" cy="5500291"/>
              <a:chOff x="0" y="0"/>
              <a:chExt cx="831230" cy="1151516"/>
            </a:xfrm>
          </p:grpSpPr>
          <p:sp>
            <p:nvSpPr>
              <p:cNvPr name="Freeform 26" id="26"/>
              <p:cNvSpPr/>
              <p:nvPr/>
            </p:nvSpPr>
            <p:spPr>
              <a:xfrm flipH="false" flipV="false" rot="0">
                <a:off x="0" y="0"/>
                <a:ext cx="831230" cy="1151516"/>
              </a:xfrm>
              <a:custGeom>
                <a:avLst/>
                <a:gdLst/>
                <a:ahLst/>
                <a:cxnLst/>
                <a:rect r="r" b="b" t="t" l="l"/>
                <a:pathLst>
                  <a:path h="1151516" w="831230">
                    <a:moveTo>
                      <a:pt x="0" y="0"/>
                    </a:moveTo>
                    <a:lnTo>
                      <a:pt x="831230" y="0"/>
                    </a:lnTo>
                    <a:lnTo>
                      <a:pt x="831230" y="1151516"/>
                    </a:lnTo>
                    <a:lnTo>
                      <a:pt x="0" y="1151516"/>
                    </a:lnTo>
                    <a:close/>
                  </a:path>
                </a:pathLst>
              </a:custGeom>
              <a:blipFill>
                <a:blip r:embed="rId5"/>
                <a:stretch>
                  <a:fillRect l="-18399" t="0" r="-18399" b="0"/>
                </a:stretch>
              </a:blipFill>
            </p:spPr>
          </p:sp>
        </p:grpSp>
        <p:grpSp>
          <p:nvGrpSpPr>
            <p:cNvPr name="Group 27" id="27"/>
            <p:cNvGrpSpPr/>
            <p:nvPr/>
          </p:nvGrpSpPr>
          <p:grpSpPr>
            <a:xfrm rot="0">
              <a:off x="319156" y="4171360"/>
              <a:ext cx="3332116" cy="1120328"/>
              <a:chOff x="0" y="0"/>
              <a:chExt cx="715006" cy="240400"/>
            </a:xfrm>
          </p:grpSpPr>
          <p:sp>
            <p:nvSpPr>
              <p:cNvPr name="Freeform 28" id="28"/>
              <p:cNvSpPr/>
              <p:nvPr/>
            </p:nvSpPr>
            <p:spPr>
              <a:xfrm flipH="false" flipV="false" rot="0">
                <a:off x="0" y="0"/>
                <a:ext cx="715006" cy="240400"/>
              </a:xfrm>
              <a:custGeom>
                <a:avLst/>
                <a:gdLst/>
                <a:ahLst/>
                <a:cxnLst/>
                <a:rect r="r" b="b" t="t" l="l"/>
                <a:pathLst>
                  <a:path h="240400" w="715006">
                    <a:moveTo>
                      <a:pt x="0" y="0"/>
                    </a:moveTo>
                    <a:lnTo>
                      <a:pt x="715006" y="0"/>
                    </a:lnTo>
                    <a:lnTo>
                      <a:pt x="715006" y="240400"/>
                    </a:lnTo>
                    <a:lnTo>
                      <a:pt x="0" y="240400"/>
                    </a:lnTo>
                    <a:close/>
                  </a:path>
                </a:pathLst>
              </a:custGeom>
              <a:solidFill>
                <a:srgbClr val="DD5F03"/>
              </a:solidFill>
            </p:spPr>
          </p:sp>
          <p:sp>
            <p:nvSpPr>
              <p:cNvPr name="TextBox 29" id="29"/>
              <p:cNvSpPr txBox="true"/>
              <p:nvPr/>
            </p:nvSpPr>
            <p:spPr>
              <a:xfrm>
                <a:off x="0" y="-28575"/>
                <a:ext cx="715006" cy="268975"/>
              </a:xfrm>
              <a:prstGeom prst="rect">
                <a:avLst/>
              </a:prstGeom>
            </p:spPr>
            <p:txBody>
              <a:bodyPr anchor="ctr" rtlCol="false" tIns="50800" lIns="50800" bIns="50800" rIns="50800"/>
              <a:lstStyle/>
              <a:p>
                <a:pPr algn="ctr">
                  <a:lnSpc>
                    <a:spcPts val="2799"/>
                  </a:lnSpc>
                </a:pPr>
              </a:p>
            </p:txBody>
          </p:sp>
        </p:grpSp>
        <p:sp>
          <p:nvSpPr>
            <p:cNvPr name="TextBox 30" id="30"/>
            <p:cNvSpPr txBox="true"/>
            <p:nvPr/>
          </p:nvSpPr>
          <p:spPr>
            <a:xfrm rot="0">
              <a:off x="535515" y="4282174"/>
              <a:ext cx="2899398" cy="898896"/>
            </a:xfrm>
            <a:prstGeom prst="rect">
              <a:avLst/>
            </a:prstGeom>
          </p:spPr>
          <p:txBody>
            <a:bodyPr anchor="t" rtlCol="false" tIns="0" lIns="0" bIns="0" rIns="0">
              <a:spAutoFit/>
            </a:bodyPr>
            <a:lstStyle/>
            <a:p>
              <a:pPr algn="ctr">
                <a:lnSpc>
                  <a:spcPts val="2761"/>
                </a:lnSpc>
              </a:pPr>
              <a:r>
                <a:rPr lang="en-US" sz="1841">
                  <a:solidFill>
                    <a:srgbClr val="FFFFFF"/>
                  </a:solidFill>
                  <a:latin typeface="Montserrat"/>
                  <a:ea typeface="Montserrat"/>
                  <a:cs typeface="Montserrat"/>
                  <a:sym typeface="Montserrat"/>
                </a:rPr>
                <a:t>Phan Quốc Phong</a:t>
              </a:r>
            </a:p>
            <a:p>
              <a:pPr algn="ctr">
                <a:lnSpc>
                  <a:spcPts val="2761"/>
                </a:lnSpc>
              </a:pPr>
              <a:r>
                <a:rPr lang="en-US" sz="1841">
                  <a:solidFill>
                    <a:srgbClr val="FFFFFF"/>
                  </a:solidFill>
                  <a:latin typeface="Montserrat"/>
                  <a:ea typeface="Montserrat"/>
                  <a:cs typeface="Montserrat"/>
                  <a:sym typeface="Montserrat"/>
                </a:rPr>
                <a:t>Member</a:t>
              </a:r>
            </a:p>
          </p:txBody>
        </p:sp>
      </p:grpSp>
      <p:grpSp>
        <p:nvGrpSpPr>
          <p:cNvPr name="Group 31" id="31"/>
          <p:cNvGrpSpPr/>
          <p:nvPr/>
        </p:nvGrpSpPr>
        <p:grpSpPr>
          <a:xfrm rot="0">
            <a:off x="14830774" y="4119967"/>
            <a:ext cx="2977821" cy="4125218"/>
            <a:chOff x="0" y="0"/>
            <a:chExt cx="3970427" cy="5500291"/>
          </a:xfrm>
        </p:grpSpPr>
        <p:grpSp>
          <p:nvGrpSpPr>
            <p:cNvPr name="Group 32" id="32"/>
            <p:cNvGrpSpPr/>
            <p:nvPr/>
          </p:nvGrpSpPr>
          <p:grpSpPr>
            <a:xfrm rot="0">
              <a:off x="0" y="0"/>
              <a:ext cx="3970427" cy="5500291"/>
              <a:chOff x="0" y="0"/>
              <a:chExt cx="831230" cy="1151516"/>
            </a:xfrm>
          </p:grpSpPr>
          <p:sp>
            <p:nvSpPr>
              <p:cNvPr name="Freeform 33" id="33"/>
              <p:cNvSpPr/>
              <p:nvPr/>
            </p:nvSpPr>
            <p:spPr>
              <a:xfrm flipH="false" flipV="false" rot="0">
                <a:off x="0" y="0"/>
                <a:ext cx="831230" cy="1151516"/>
              </a:xfrm>
              <a:custGeom>
                <a:avLst/>
                <a:gdLst/>
                <a:ahLst/>
                <a:cxnLst/>
                <a:rect r="r" b="b" t="t" l="l"/>
                <a:pathLst>
                  <a:path h="1151516" w="831230">
                    <a:moveTo>
                      <a:pt x="0" y="0"/>
                    </a:moveTo>
                    <a:lnTo>
                      <a:pt x="831230" y="0"/>
                    </a:lnTo>
                    <a:lnTo>
                      <a:pt x="831230" y="1151516"/>
                    </a:lnTo>
                    <a:lnTo>
                      <a:pt x="0" y="1151516"/>
                    </a:lnTo>
                    <a:close/>
                  </a:path>
                </a:pathLst>
              </a:custGeom>
              <a:blipFill>
                <a:blip r:embed="rId6"/>
                <a:stretch>
                  <a:fillRect l="-19179" t="0" r="-19179" b="0"/>
                </a:stretch>
              </a:blipFill>
            </p:spPr>
          </p:sp>
        </p:grpSp>
        <p:grpSp>
          <p:nvGrpSpPr>
            <p:cNvPr name="Group 34" id="34"/>
            <p:cNvGrpSpPr/>
            <p:nvPr/>
          </p:nvGrpSpPr>
          <p:grpSpPr>
            <a:xfrm rot="0">
              <a:off x="319156" y="4171360"/>
              <a:ext cx="3332116" cy="1120328"/>
              <a:chOff x="0" y="0"/>
              <a:chExt cx="715006" cy="240400"/>
            </a:xfrm>
          </p:grpSpPr>
          <p:sp>
            <p:nvSpPr>
              <p:cNvPr name="Freeform 35" id="35"/>
              <p:cNvSpPr/>
              <p:nvPr/>
            </p:nvSpPr>
            <p:spPr>
              <a:xfrm flipH="false" flipV="false" rot="0">
                <a:off x="0" y="0"/>
                <a:ext cx="715006" cy="240400"/>
              </a:xfrm>
              <a:custGeom>
                <a:avLst/>
                <a:gdLst/>
                <a:ahLst/>
                <a:cxnLst/>
                <a:rect r="r" b="b" t="t" l="l"/>
                <a:pathLst>
                  <a:path h="240400" w="715006">
                    <a:moveTo>
                      <a:pt x="0" y="0"/>
                    </a:moveTo>
                    <a:lnTo>
                      <a:pt x="715006" y="0"/>
                    </a:lnTo>
                    <a:lnTo>
                      <a:pt x="715006" y="240400"/>
                    </a:lnTo>
                    <a:lnTo>
                      <a:pt x="0" y="240400"/>
                    </a:lnTo>
                    <a:close/>
                  </a:path>
                </a:pathLst>
              </a:custGeom>
              <a:solidFill>
                <a:srgbClr val="DD5F03"/>
              </a:solidFill>
            </p:spPr>
          </p:sp>
          <p:sp>
            <p:nvSpPr>
              <p:cNvPr name="TextBox 36" id="36"/>
              <p:cNvSpPr txBox="true"/>
              <p:nvPr/>
            </p:nvSpPr>
            <p:spPr>
              <a:xfrm>
                <a:off x="0" y="-28575"/>
                <a:ext cx="715006" cy="268975"/>
              </a:xfrm>
              <a:prstGeom prst="rect">
                <a:avLst/>
              </a:prstGeom>
            </p:spPr>
            <p:txBody>
              <a:bodyPr anchor="ctr" rtlCol="false" tIns="50800" lIns="50800" bIns="50800" rIns="50800"/>
              <a:lstStyle/>
              <a:p>
                <a:pPr algn="ctr">
                  <a:lnSpc>
                    <a:spcPts val="2799"/>
                  </a:lnSpc>
                </a:pPr>
              </a:p>
            </p:txBody>
          </p:sp>
        </p:grpSp>
        <p:sp>
          <p:nvSpPr>
            <p:cNvPr name="TextBox 37" id="37"/>
            <p:cNvSpPr txBox="true"/>
            <p:nvPr/>
          </p:nvSpPr>
          <p:spPr>
            <a:xfrm rot="0">
              <a:off x="535515" y="4282174"/>
              <a:ext cx="2899398" cy="898896"/>
            </a:xfrm>
            <a:prstGeom prst="rect">
              <a:avLst/>
            </a:prstGeom>
          </p:spPr>
          <p:txBody>
            <a:bodyPr anchor="t" rtlCol="false" tIns="0" lIns="0" bIns="0" rIns="0">
              <a:spAutoFit/>
            </a:bodyPr>
            <a:lstStyle/>
            <a:p>
              <a:pPr algn="ctr">
                <a:lnSpc>
                  <a:spcPts val="2761"/>
                </a:lnSpc>
              </a:pPr>
              <a:r>
                <a:rPr lang="en-US" sz="1841">
                  <a:solidFill>
                    <a:srgbClr val="FFFFFF"/>
                  </a:solidFill>
                  <a:latin typeface="Montserrat"/>
                  <a:ea typeface="Montserrat"/>
                  <a:cs typeface="Montserrat"/>
                  <a:sym typeface="Montserrat"/>
                </a:rPr>
                <a:t>Trần Đình Bảo</a:t>
              </a:r>
            </a:p>
            <a:p>
              <a:pPr algn="ctr">
                <a:lnSpc>
                  <a:spcPts val="2761"/>
                </a:lnSpc>
              </a:pPr>
              <a:r>
                <a:rPr lang="en-US" sz="1841">
                  <a:solidFill>
                    <a:srgbClr val="FFFFFF"/>
                  </a:solidFill>
                  <a:latin typeface="Montserrat"/>
                  <a:ea typeface="Montserrat"/>
                  <a:cs typeface="Montserrat"/>
                  <a:sym typeface="Montserrat"/>
                </a:rPr>
                <a:t>Member</a:t>
              </a:r>
            </a:p>
          </p:txBody>
        </p:sp>
      </p:grpSp>
      <p:sp>
        <p:nvSpPr>
          <p:cNvPr name="TextBox 38" id="38"/>
          <p:cNvSpPr txBox="true"/>
          <p:nvPr/>
        </p:nvSpPr>
        <p:spPr>
          <a:xfrm rot="0">
            <a:off x="7513573" y="2061681"/>
            <a:ext cx="4509913" cy="1052195"/>
          </a:xfrm>
          <a:prstGeom prst="rect">
            <a:avLst/>
          </a:prstGeom>
        </p:spPr>
        <p:txBody>
          <a:bodyPr anchor="t" rtlCol="false" tIns="0" lIns="0" bIns="0" rIns="0">
            <a:spAutoFit/>
          </a:bodyPr>
          <a:lstStyle/>
          <a:p>
            <a:pPr algn="ctr">
              <a:lnSpc>
                <a:spcPts val="8680"/>
              </a:lnSpc>
            </a:pPr>
            <a:r>
              <a:rPr lang="en-US" sz="6200" b="true">
                <a:solidFill>
                  <a:srgbClr val="000000"/>
                </a:solidFill>
                <a:latin typeface="Merriweather Bold"/>
                <a:ea typeface="Merriweather Bold"/>
                <a:cs typeface="Merriweather Bold"/>
                <a:sym typeface="Merriweather Bold"/>
              </a:rPr>
              <a:t>Our Team</a:t>
            </a:r>
          </a:p>
        </p:txBody>
      </p:sp>
      <p:sp>
        <p:nvSpPr>
          <p:cNvPr name="TextBox 39" id="39"/>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Freeform 40" id="40"/>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7"/>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3" id="3"/>
          <p:cNvSpPr/>
          <p:nvPr/>
        </p:nvSpPr>
        <p:spPr>
          <a:xfrm flipH="false" flipV="false" rot="0">
            <a:off x="2020593" y="2496300"/>
            <a:ext cx="14246815" cy="6428875"/>
          </a:xfrm>
          <a:custGeom>
            <a:avLst/>
            <a:gdLst/>
            <a:ahLst/>
            <a:cxnLst/>
            <a:rect r="r" b="b" t="t" l="l"/>
            <a:pathLst>
              <a:path h="6428875" w="14246815">
                <a:moveTo>
                  <a:pt x="0" y="0"/>
                </a:moveTo>
                <a:lnTo>
                  <a:pt x="14246814" y="0"/>
                </a:lnTo>
                <a:lnTo>
                  <a:pt x="14246814" y="6428875"/>
                </a:lnTo>
                <a:lnTo>
                  <a:pt x="0" y="6428875"/>
                </a:lnTo>
                <a:lnTo>
                  <a:pt x="0" y="0"/>
                </a:lnTo>
                <a:close/>
              </a:path>
            </a:pathLst>
          </a:custGeom>
          <a:blipFill>
            <a:blip r:embed="rId3"/>
            <a:stretch>
              <a:fillRect l="0" t="0" r="0" b="0"/>
            </a:stretch>
          </a:blipFill>
        </p:spPr>
      </p:sp>
      <p:sp>
        <p:nvSpPr>
          <p:cNvPr name="TextBox 4" id="4"/>
          <p:cNvSpPr txBox="true"/>
          <p:nvPr/>
        </p:nvSpPr>
        <p:spPr>
          <a:xfrm rot="0">
            <a:off x="7704289" y="145343"/>
            <a:ext cx="3609572" cy="995747"/>
          </a:xfrm>
          <a:prstGeom prst="rect">
            <a:avLst/>
          </a:prstGeom>
        </p:spPr>
        <p:txBody>
          <a:bodyPr anchor="t" rtlCol="false" tIns="0" lIns="0" bIns="0" rIns="0">
            <a:spAutoFit/>
          </a:bodyPr>
          <a:lstStyle/>
          <a:p>
            <a:pPr algn="just">
              <a:lnSpc>
                <a:spcPts val="8116"/>
              </a:lnSpc>
            </a:pPr>
            <a:r>
              <a:rPr lang="en-US" sz="5797">
                <a:solidFill>
                  <a:srgbClr val="E31919"/>
                </a:solidFill>
                <a:latin typeface="Merriweather"/>
                <a:ea typeface="Merriweather"/>
                <a:cs typeface="Merriweather"/>
                <a:sym typeface="Merriweather"/>
              </a:rPr>
              <a:t>Điểm đến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3" id="3"/>
          <p:cNvSpPr/>
          <p:nvPr/>
        </p:nvSpPr>
        <p:spPr>
          <a:xfrm flipH="false" flipV="false" rot="0">
            <a:off x="2601524" y="2602816"/>
            <a:ext cx="13084952" cy="5920941"/>
          </a:xfrm>
          <a:custGeom>
            <a:avLst/>
            <a:gdLst/>
            <a:ahLst/>
            <a:cxnLst/>
            <a:rect r="r" b="b" t="t" l="l"/>
            <a:pathLst>
              <a:path h="5920941" w="13084952">
                <a:moveTo>
                  <a:pt x="0" y="0"/>
                </a:moveTo>
                <a:lnTo>
                  <a:pt x="13084952" y="0"/>
                </a:lnTo>
                <a:lnTo>
                  <a:pt x="13084952" y="5920941"/>
                </a:lnTo>
                <a:lnTo>
                  <a:pt x="0" y="5920941"/>
                </a:lnTo>
                <a:lnTo>
                  <a:pt x="0" y="0"/>
                </a:lnTo>
                <a:close/>
              </a:path>
            </a:pathLst>
          </a:custGeom>
          <a:blipFill>
            <a:blip r:embed="rId3"/>
            <a:stretch>
              <a:fillRect l="0" t="0" r="0" b="0"/>
            </a:stretch>
          </a:blipFill>
        </p:spPr>
      </p:sp>
      <p:sp>
        <p:nvSpPr>
          <p:cNvPr name="TextBox 4" id="4"/>
          <p:cNvSpPr txBox="true"/>
          <p:nvPr/>
        </p:nvSpPr>
        <p:spPr>
          <a:xfrm rot="0">
            <a:off x="8466892" y="145343"/>
            <a:ext cx="2846970" cy="995747"/>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Liên hệ</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3" id="3"/>
          <p:cNvSpPr/>
          <p:nvPr/>
        </p:nvSpPr>
        <p:spPr>
          <a:xfrm flipH="false" flipV="false" rot="0">
            <a:off x="2309770" y="2266321"/>
            <a:ext cx="14949530" cy="6793496"/>
          </a:xfrm>
          <a:custGeom>
            <a:avLst/>
            <a:gdLst/>
            <a:ahLst/>
            <a:cxnLst/>
            <a:rect r="r" b="b" t="t" l="l"/>
            <a:pathLst>
              <a:path h="6793496" w="14949530">
                <a:moveTo>
                  <a:pt x="0" y="0"/>
                </a:moveTo>
                <a:lnTo>
                  <a:pt x="14949530" y="0"/>
                </a:lnTo>
                <a:lnTo>
                  <a:pt x="14949530" y="6793496"/>
                </a:lnTo>
                <a:lnTo>
                  <a:pt x="0" y="6793496"/>
                </a:lnTo>
                <a:lnTo>
                  <a:pt x="0" y="0"/>
                </a:lnTo>
                <a:close/>
              </a:path>
            </a:pathLst>
          </a:custGeom>
          <a:blipFill>
            <a:blip r:embed="rId3"/>
            <a:stretch>
              <a:fillRect l="0" t="0" r="0" b="0"/>
            </a:stretch>
          </a:blipFill>
        </p:spPr>
      </p:sp>
      <p:sp>
        <p:nvSpPr>
          <p:cNvPr name="TextBox 4" id="4"/>
          <p:cNvSpPr txBox="true"/>
          <p:nvPr/>
        </p:nvSpPr>
        <p:spPr>
          <a:xfrm rot="0">
            <a:off x="7201297" y="145343"/>
            <a:ext cx="4112565" cy="995747"/>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Dashboard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10492308" y="5143500"/>
            <a:ext cx="4346089" cy="4114800"/>
          </a:xfrm>
          <a:custGeom>
            <a:avLst/>
            <a:gdLst/>
            <a:ahLst/>
            <a:cxnLst/>
            <a:rect r="r" b="b" t="t" l="l"/>
            <a:pathLst>
              <a:path h="4114800" w="4346089">
                <a:moveTo>
                  <a:pt x="0" y="0"/>
                </a:moveTo>
                <a:lnTo>
                  <a:pt x="4346089" y="0"/>
                </a:lnTo>
                <a:lnTo>
                  <a:pt x="434608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464036" y="4909114"/>
            <a:ext cx="5995119" cy="4349186"/>
          </a:xfrm>
          <a:custGeom>
            <a:avLst/>
            <a:gdLst/>
            <a:ahLst/>
            <a:cxnLst/>
            <a:rect r="r" b="b" t="t" l="l"/>
            <a:pathLst>
              <a:path h="4349186" w="5995119">
                <a:moveTo>
                  <a:pt x="0" y="0"/>
                </a:moveTo>
                <a:lnTo>
                  <a:pt x="5995119" y="0"/>
                </a:lnTo>
                <a:lnTo>
                  <a:pt x="5995119" y="4349186"/>
                </a:lnTo>
                <a:lnTo>
                  <a:pt x="0" y="4349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7" id="7"/>
          <p:cNvSpPr txBox="true"/>
          <p:nvPr/>
        </p:nvSpPr>
        <p:spPr>
          <a:xfrm rot="0">
            <a:off x="2913143" y="2218646"/>
            <a:ext cx="12461714" cy="1667128"/>
          </a:xfrm>
          <a:prstGeom prst="rect">
            <a:avLst/>
          </a:prstGeom>
        </p:spPr>
        <p:txBody>
          <a:bodyPr anchor="t" rtlCol="false" tIns="0" lIns="0" bIns="0" rIns="0">
            <a:spAutoFit/>
          </a:bodyPr>
          <a:lstStyle/>
          <a:p>
            <a:pPr algn="ctr">
              <a:lnSpc>
                <a:spcPts val="13636"/>
              </a:lnSpc>
            </a:pPr>
            <a:r>
              <a:rPr lang="en-US" sz="9740" b="true">
                <a:solidFill>
                  <a:srgbClr val="000000"/>
                </a:solidFill>
                <a:latin typeface="Merriweather Bold"/>
                <a:ea typeface="Merriweather Bold"/>
                <a:cs typeface="Merriweather Bold"/>
                <a:sym typeface="Merriweather Bold"/>
              </a:rPr>
              <a:t>QUẢN LÝ</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2876835" y="1671181"/>
            <a:ext cx="14382465" cy="8108115"/>
          </a:xfrm>
          <a:custGeom>
            <a:avLst/>
            <a:gdLst/>
            <a:ahLst/>
            <a:cxnLst/>
            <a:rect r="r" b="b" t="t" l="l"/>
            <a:pathLst>
              <a:path h="8108115" w="14382465">
                <a:moveTo>
                  <a:pt x="0" y="0"/>
                </a:moveTo>
                <a:lnTo>
                  <a:pt x="14382465" y="0"/>
                </a:lnTo>
                <a:lnTo>
                  <a:pt x="14382465" y="8108114"/>
                </a:lnTo>
                <a:lnTo>
                  <a:pt x="0" y="8108114"/>
                </a:lnTo>
                <a:lnTo>
                  <a:pt x="0" y="0"/>
                </a:lnTo>
                <a:close/>
              </a:path>
            </a:pathLst>
          </a:custGeom>
          <a:blipFill>
            <a:blip r:embed="rId3"/>
            <a:stretch>
              <a:fillRect l="0" t="0" r="0" b="0"/>
            </a:stretch>
          </a:blipFill>
        </p:spPr>
      </p:sp>
      <p:sp>
        <p:nvSpPr>
          <p:cNvPr name="TextBox 5" id="5"/>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6" id="6"/>
          <p:cNvSpPr txBox="true"/>
          <p:nvPr/>
        </p:nvSpPr>
        <p:spPr>
          <a:xfrm rot="0">
            <a:off x="5660671" y="318394"/>
            <a:ext cx="7545730" cy="822694"/>
          </a:xfrm>
          <a:prstGeom prst="rect">
            <a:avLst/>
          </a:prstGeom>
        </p:spPr>
        <p:txBody>
          <a:bodyPr anchor="t" rtlCol="false" tIns="0" lIns="0" bIns="0" rIns="0">
            <a:spAutoFit/>
          </a:bodyPr>
          <a:lstStyle/>
          <a:p>
            <a:pPr algn="just">
              <a:lnSpc>
                <a:spcPts val="6785"/>
              </a:lnSpc>
            </a:pPr>
            <a:r>
              <a:rPr lang="en-US" sz="4846" b="true">
                <a:solidFill>
                  <a:srgbClr val="000000"/>
                </a:solidFill>
                <a:latin typeface="Merriweather Bold"/>
                <a:ea typeface="Merriweather Bold"/>
                <a:cs typeface="Merriweather Bold"/>
                <a:sym typeface="Merriweather Bold"/>
              </a:rPr>
              <a:t>Sprint 1: Burndow Chart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1685320" y="2411032"/>
            <a:ext cx="16306619" cy="6176132"/>
          </a:xfrm>
          <a:custGeom>
            <a:avLst/>
            <a:gdLst/>
            <a:ahLst/>
            <a:cxnLst/>
            <a:rect r="r" b="b" t="t" l="l"/>
            <a:pathLst>
              <a:path h="6176132" w="16306619">
                <a:moveTo>
                  <a:pt x="0" y="0"/>
                </a:moveTo>
                <a:lnTo>
                  <a:pt x="16306619" y="0"/>
                </a:lnTo>
                <a:lnTo>
                  <a:pt x="16306619" y="6176132"/>
                </a:lnTo>
                <a:lnTo>
                  <a:pt x="0" y="6176132"/>
                </a:lnTo>
                <a:lnTo>
                  <a:pt x="0" y="0"/>
                </a:lnTo>
                <a:close/>
              </a:path>
            </a:pathLst>
          </a:custGeom>
          <a:blipFill>
            <a:blip r:embed="rId3"/>
            <a:stretch>
              <a:fillRect l="0" t="0" r="0" b="0"/>
            </a:stretch>
          </a:blipFill>
        </p:spPr>
      </p:sp>
      <p:sp>
        <p:nvSpPr>
          <p:cNvPr name="TextBox 5" id="5"/>
          <p:cNvSpPr txBox="true"/>
          <p:nvPr/>
        </p:nvSpPr>
        <p:spPr>
          <a:xfrm rot="0">
            <a:off x="5660671" y="318394"/>
            <a:ext cx="7545730" cy="822667"/>
          </a:xfrm>
          <a:prstGeom prst="rect">
            <a:avLst/>
          </a:prstGeom>
        </p:spPr>
        <p:txBody>
          <a:bodyPr anchor="t" rtlCol="false" tIns="0" lIns="0" bIns="0" rIns="0">
            <a:spAutoFit/>
          </a:bodyPr>
          <a:lstStyle/>
          <a:p>
            <a:pPr algn="just">
              <a:lnSpc>
                <a:spcPts val="6785"/>
              </a:lnSpc>
            </a:pPr>
            <a:r>
              <a:rPr lang="en-US" sz="4846" b="true">
                <a:solidFill>
                  <a:srgbClr val="000000"/>
                </a:solidFill>
                <a:latin typeface="Merriweather Bold"/>
                <a:ea typeface="Merriweather Bold"/>
                <a:cs typeface="Merriweather Bold"/>
                <a:sym typeface="Merriweather Bold"/>
              </a:rPr>
              <a:t>Sprint 2: Burndow Chart</a:t>
            </a:r>
          </a:p>
        </p:txBody>
      </p:sp>
      <p:sp>
        <p:nvSpPr>
          <p:cNvPr name="TextBox 6" id="6"/>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1778840" y="1391770"/>
            <a:ext cx="16190861" cy="8540679"/>
          </a:xfrm>
          <a:custGeom>
            <a:avLst/>
            <a:gdLst/>
            <a:ahLst/>
            <a:cxnLst/>
            <a:rect r="r" b="b" t="t" l="l"/>
            <a:pathLst>
              <a:path h="8540679" w="16190861">
                <a:moveTo>
                  <a:pt x="0" y="0"/>
                </a:moveTo>
                <a:lnTo>
                  <a:pt x="16190861" y="0"/>
                </a:lnTo>
                <a:lnTo>
                  <a:pt x="16190861" y="8540679"/>
                </a:lnTo>
                <a:lnTo>
                  <a:pt x="0" y="8540679"/>
                </a:lnTo>
                <a:lnTo>
                  <a:pt x="0" y="0"/>
                </a:lnTo>
                <a:close/>
              </a:path>
            </a:pathLst>
          </a:custGeom>
          <a:blipFill>
            <a:blip r:embed="rId3"/>
            <a:stretch>
              <a:fillRect l="0" t="0" r="0" b="0"/>
            </a:stretch>
          </a:blipFill>
        </p:spPr>
      </p:sp>
      <p:sp>
        <p:nvSpPr>
          <p:cNvPr name="TextBox 5" id="5"/>
          <p:cNvSpPr txBox="true"/>
          <p:nvPr/>
        </p:nvSpPr>
        <p:spPr>
          <a:xfrm rot="0">
            <a:off x="5660671" y="318394"/>
            <a:ext cx="7545730" cy="822667"/>
          </a:xfrm>
          <a:prstGeom prst="rect">
            <a:avLst/>
          </a:prstGeom>
        </p:spPr>
        <p:txBody>
          <a:bodyPr anchor="t" rtlCol="false" tIns="0" lIns="0" bIns="0" rIns="0">
            <a:spAutoFit/>
          </a:bodyPr>
          <a:lstStyle/>
          <a:p>
            <a:pPr algn="just">
              <a:lnSpc>
                <a:spcPts val="6785"/>
              </a:lnSpc>
            </a:pPr>
            <a:r>
              <a:rPr lang="en-US" sz="4846" b="true">
                <a:solidFill>
                  <a:srgbClr val="000000"/>
                </a:solidFill>
                <a:latin typeface="Merriweather Bold"/>
                <a:ea typeface="Merriweather Bold"/>
                <a:cs typeface="Merriweather Bold"/>
                <a:sym typeface="Merriweather Bold"/>
              </a:rPr>
              <a:t>Sprint 3: Burndow Chart</a:t>
            </a:r>
          </a:p>
        </p:txBody>
      </p:sp>
      <p:sp>
        <p:nvSpPr>
          <p:cNvPr name="TextBox 6" id="6"/>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07867" y="2460459"/>
            <a:ext cx="3124660" cy="2187501"/>
          </a:xfrm>
          <a:custGeom>
            <a:avLst/>
            <a:gdLst/>
            <a:ahLst/>
            <a:cxnLst/>
            <a:rect r="r" b="b" t="t" l="l"/>
            <a:pathLst>
              <a:path h="2187501" w="3124660">
                <a:moveTo>
                  <a:pt x="0" y="0"/>
                </a:moveTo>
                <a:lnTo>
                  <a:pt x="3124660" y="0"/>
                </a:lnTo>
                <a:lnTo>
                  <a:pt x="3124660" y="2187501"/>
                </a:lnTo>
                <a:lnTo>
                  <a:pt x="0" y="2187501"/>
                </a:lnTo>
                <a:lnTo>
                  <a:pt x="0" y="0"/>
                </a:lnTo>
                <a:close/>
              </a:path>
            </a:pathLst>
          </a:custGeom>
          <a:blipFill>
            <a:blip r:embed="rId2"/>
            <a:stretch>
              <a:fillRect l="-13807" t="0" r="-15878" b="0"/>
            </a:stretch>
          </a:blipFill>
        </p:spPr>
      </p:sp>
      <p:sp>
        <p:nvSpPr>
          <p:cNvPr name="Freeform 3" id="3"/>
          <p:cNvSpPr/>
          <p:nvPr/>
        </p:nvSpPr>
        <p:spPr>
          <a:xfrm flipH="false" flipV="false" rot="0">
            <a:off x="12206589" y="4876560"/>
            <a:ext cx="2327216" cy="2200100"/>
          </a:xfrm>
          <a:custGeom>
            <a:avLst/>
            <a:gdLst/>
            <a:ahLst/>
            <a:cxnLst/>
            <a:rect r="r" b="b" t="t" l="l"/>
            <a:pathLst>
              <a:path h="2200100" w="2327216">
                <a:moveTo>
                  <a:pt x="0" y="0"/>
                </a:moveTo>
                <a:lnTo>
                  <a:pt x="2327216" y="0"/>
                </a:lnTo>
                <a:lnTo>
                  <a:pt x="2327216" y="2200100"/>
                </a:lnTo>
                <a:lnTo>
                  <a:pt x="0" y="2200100"/>
                </a:lnTo>
                <a:lnTo>
                  <a:pt x="0" y="0"/>
                </a:lnTo>
                <a:close/>
              </a:path>
            </a:pathLst>
          </a:custGeom>
          <a:blipFill>
            <a:blip r:embed="rId3"/>
            <a:stretch>
              <a:fillRect l="0" t="0" r="0" b="0"/>
            </a:stretch>
          </a:blipFill>
        </p:spPr>
      </p:sp>
      <p:sp>
        <p:nvSpPr>
          <p:cNvPr name="Freeform 4" id="4"/>
          <p:cNvSpPr/>
          <p:nvPr/>
        </p:nvSpPr>
        <p:spPr>
          <a:xfrm flipH="false" flipV="false" rot="0">
            <a:off x="11613311" y="7300700"/>
            <a:ext cx="3319216" cy="2182449"/>
          </a:xfrm>
          <a:custGeom>
            <a:avLst/>
            <a:gdLst/>
            <a:ahLst/>
            <a:cxnLst/>
            <a:rect r="r" b="b" t="t" l="l"/>
            <a:pathLst>
              <a:path h="2182449" w="3319216">
                <a:moveTo>
                  <a:pt x="0" y="0"/>
                </a:moveTo>
                <a:lnTo>
                  <a:pt x="3319216" y="0"/>
                </a:lnTo>
                <a:lnTo>
                  <a:pt x="3319216" y="2182449"/>
                </a:lnTo>
                <a:lnTo>
                  <a:pt x="0" y="2182449"/>
                </a:lnTo>
                <a:lnTo>
                  <a:pt x="0" y="0"/>
                </a:lnTo>
                <a:close/>
              </a:path>
            </a:pathLst>
          </a:custGeom>
          <a:blipFill>
            <a:blip r:embed="rId4"/>
            <a:stretch>
              <a:fillRect l="-26646" t="-24494" r="-27489" b="-12849"/>
            </a:stretch>
          </a:blipFill>
        </p:spPr>
      </p:sp>
      <p:sp>
        <p:nvSpPr>
          <p:cNvPr name="Freeform 5" id="5"/>
          <p:cNvSpPr/>
          <p:nvPr/>
        </p:nvSpPr>
        <p:spPr>
          <a:xfrm flipH="false" flipV="false" rot="0">
            <a:off x="3372257" y="2893862"/>
            <a:ext cx="4821939" cy="1559334"/>
          </a:xfrm>
          <a:custGeom>
            <a:avLst/>
            <a:gdLst/>
            <a:ahLst/>
            <a:cxnLst/>
            <a:rect r="r" b="b" t="t" l="l"/>
            <a:pathLst>
              <a:path h="1559334" w="4821939">
                <a:moveTo>
                  <a:pt x="0" y="0"/>
                </a:moveTo>
                <a:lnTo>
                  <a:pt x="4821940" y="0"/>
                </a:lnTo>
                <a:lnTo>
                  <a:pt x="4821940" y="1559334"/>
                </a:lnTo>
                <a:lnTo>
                  <a:pt x="0" y="1559334"/>
                </a:lnTo>
                <a:lnTo>
                  <a:pt x="0" y="0"/>
                </a:lnTo>
                <a:close/>
              </a:path>
            </a:pathLst>
          </a:custGeom>
          <a:blipFill>
            <a:blip r:embed="rId5"/>
            <a:stretch>
              <a:fillRect l="0" t="-77471" r="-117211" b="-16995"/>
            </a:stretch>
          </a:blipFill>
        </p:spPr>
      </p:sp>
      <p:sp>
        <p:nvSpPr>
          <p:cNvPr name="AutoShape 6" id="6"/>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0">
            <a:off x="3782125" y="5288442"/>
            <a:ext cx="4412071" cy="1376337"/>
          </a:xfrm>
          <a:custGeom>
            <a:avLst/>
            <a:gdLst/>
            <a:ahLst/>
            <a:cxnLst/>
            <a:rect r="r" b="b" t="t" l="l"/>
            <a:pathLst>
              <a:path h="1376337" w="4412071">
                <a:moveTo>
                  <a:pt x="0" y="0"/>
                </a:moveTo>
                <a:lnTo>
                  <a:pt x="4412072" y="0"/>
                </a:lnTo>
                <a:lnTo>
                  <a:pt x="4412072" y="1376336"/>
                </a:lnTo>
                <a:lnTo>
                  <a:pt x="0" y="1376336"/>
                </a:lnTo>
                <a:lnTo>
                  <a:pt x="0" y="0"/>
                </a:lnTo>
                <a:close/>
              </a:path>
            </a:pathLst>
          </a:custGeom>
          <a:blipFill>
            <a:blip r:embed="rId6"/>
            <a:stretch>
              <a:fillRect l="-9289" t="-87408" r="-128100" b="-32914"/>
            </a:stretch>
          </a:blipFill>
        </p:spPr>
      </p:sp>
      <p:sp>
        <p:nvSpPr>
          <p:cNvPr name="Freeform 8" id="8"/>
          <p:cNvSpPr/>
          <p:nvPr/>
        </p:nvSpPr>
        <p:spPr>
          <a:xfrm flipH="false" flipV="false" rot="0">
            <a:off x="3728195" y="7688394"/>
            <a:ext cx="4110063" cy="1407062"/>
          </a:xfrm>
          <a:custGeom>
            <a:avLst/>
            <a:gdLst/>
            <a:ahLst/>
            <a:cxnLst/>
            <a:rect r="r" b="b" t="t" l="l"/>
            <a:pathLst>
              <a:path h="1407062" w="4110063">
                <a:moveTo>
                  <a:pt x="0" y="0"/>
                </a:moveTo>
                <a:lnTo>
                  <a:pt x="4110064" y="0"/>
                </a:lnTo>
                <a:lnTo>
                  <a:pt x="4110064" y="1407061"/>
                </a:lnTo>
                <a:lnTo>
                  <a:pt x="0" y="1407061"/>
                </a:lnTo>
                <a:lnTo>
                  <a:pt x="0" y="0"/>
                </a:lnTo>
                <a:close/>
              </a:path>
            </a:pathLst>
          </a:custGeom>
          <a:blipFill>
            <a:blip r:embed="rId7"/>
            <a:stretch>
              <a:fillRect l="-8922" t="-84321" r="-145910" b="-31189"/>
            </a:stretch>
          </a:blipFill>
        </p:spPr>
      </p:sp>
      <p:sp>
        <p:nvSpPr>
          <p:cNvPr name="TextBox 9" id="9"/>
          <p:cNvSpPr txBox="true"/>
          <p:nvPr/>
        </p:nvSpPr>
        <p:spPr>
          <a:xfrm rot="0">
            <a:off x="5582744" y="914400"/>
            <a:ext cx="7122511" cy="995747"/>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Công nghệ sử dụng</a:t>
            </a:r>
          </a:p>
        </p:txBody>
      </p:sp>
      <p:sp>
        <p:nvSpPr>
          <p:cNvPr name="TextBox 10" id="10"/>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Freeform 11" id="11"/>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8"/>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0694972" y="4139712"/>
            <a:ext cx="2007576" cy="2007576"/>
          </a:xfrm>
          <a:custGeom>
            <a:avLst/>
            <a:gdLst/>
            <a:ahLst/>
            <a:cxnLst/>
            <a:rect r="r" b="b" t="t" l="l"/>
            <a:pathLst>
              <a:path h="2007576" w="2007576">
                <a:moveTo>
                  <a:pt x="0" y="0"/>
                </a:moveTo>
                <a:lnTo>
                  <a:pt x="2007576" y="0"/>
                </a:lnTo>
                <a:lnTo>
                  <a:pt x="2007576" y="2007576"/>
                </a:lnTo>
                <a:lnTo>
                  <a:pt x="0" y="2007576"/>
                </a:lnTo>
                <a:lnTo>
                  <a:pt x="0" y="0"/>
                </a:lnTo>
                <a:close/>
              </a:path>
            </a:pathLst>
          </a:custGeom>
          <a:blipFill>
            <a:blip r:embed="rId2"/>
            <a:stretch>
              <a:fillRect l="0" t="0" r="0" b="0"/>
            </a:stretch>
          </a:blipFill>
        </p:spPr>
      </p:sp>
      <p:grpSp>
        <p:nvGrpSpPr>
          <p:cNvPr name="Group 4" id="4"/>
          <p:cNvGrpSpPr/>
          <p:nvPr/>
        </p:nvGrpSpPr>
        <p:grpSpPr>
          <a:xfrm rot="0">
            <a:off x="4563169" y="4894118"/>
            <a:ext cx="249382" cy="2493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8" id="8"/>
          <p:cNvSpPr txBox="true"/>
          <p:nvPr/>
        </p:nvSpPr>
        <p:spPr>
          <a:xfrm rot="0">
            <a:off x="6186760" y="914400"/>
            <a:ext cx="5914479" cy="995747"/>
          </a:xfrm>
          <a:prstGeom prst="rect">
            <a:avLst/>
          </a:prstGeom>
        </p:spPr>
        <p:txBody>
          <a:bodyPr anchor="t" rtlCol="false" tIns="0" lIns="0" bIns="0" rIns="0">
            <a:spAutoFit/>
          </a:bodyPr>
          <a:lstStyle/>
          <a:p>
            <a:pPr algn="just">
              <a:lnSpc>
                <a:spcPts val="8116"/>
              </a:lnSpc>
            </a:pPr>
            <a:r>
              <a:rPr lang="en-US" sz="5797" b="true">
                <a:solidFill>
                  <a:srgbClr val="E31919"/>
                </a:solidFill>
                <a:latin typeface="Merriweather Bold"/>
                <a:ea typeface="Merriweather Bold"/>
                <a:cs typeface="Merriweather Bold"/>
                <a:sym typeface="Merriweather Bold"/>
              </a:rPr>
              <a:t>Công cụ quản lý</a:t>
            </a:r>
          </a:p>
        </p:txBody>
      </p:sp>
      <p:sp>
        <p:nvSpPr>
          <p:cNvPr name="TextBox 9" id="9"/>
          <p:cNvSpPr txBox="true"/>
          <p:nvPr/>
        </p:nvSpPr>
        <p:spPr>
          <a:xfrm rot="0">
            <a:off x="4982600" y="4546679"/>
            <a:ext cx="3453396" cy="1069817"/>
          </a:xfrm>
          <a:prstGeom prst="rect">
            <a:avLst/>
          </a:prstGeom>
        </p:spPr>
        <p:txBody>
          <a:bodyPr anchor="t" rtlCol="false" tIns="0" lIns="0" bIns="0" rIns="0">
            <a:spAutoFit/>
          </a:bodyPr>
          <a:lstStyle/>
          <a:p>
            <a:pPr algn="just">
              <a:lnSpc>
                <a:spcPts val="8710"/>
              </a:lnSpc>
            </a:pPr>
            <a:r>
              <a:rPr lang="en-US" sz="6221" b="true">
                <a:solidFill>
                  <a:srgbClr val="000000"/>
                </a:solidFill>
                <a:latin typeface="Merriweather Bold"/>
                <a:ea typeface="Merriweather Bold"/>
                <a:cs typeface="Merriweather Bold"/>
                <a:sym typeface="Merriweather Bold"/>
              </a:rPr>
              <a:t> GitHub</a:t>
            </a:r>
          </a:p>
        </p:txBody>
      </p:sp>
      <p:sp>
        <p:nvSpPr>
          <p:cNvPr name="Freeform 10" id="10"/>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7374109" y="4214569"/>
            <a:ext cx="3539782" cy="5043731"/>
          </a:xfrm>
          <a:custGeom>
            <a:avLst/>
            <a:gdLst/>
            <a:ahLst/>
            <a:cxnLst/>
            <a:rect r="r" b="b" t="t" l="l"/>
            <a:pathLst>
              <a:path h="5043731" w="3539782">
                <a:moveTo>
                  <a:pt x="0" y="0"/>
                </a:moveTo>
                <a:lnTo>
                  <a:pt x="3539782" y="0"/>
                </a:lnTo>
                <a:lnTo>
                  <a:pt x="3539782" y="5043731"/>
                </a:lnTo>
                <a:lnTo>
                  <a:pt x="0" y="5043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6" id="6"/>
          <p:cNvSpPr txBox="true"/>
          <p:nvPr/>
        </p:nvSpPr>
        <p:spPr>
          <a:xfrm rot="0">
            <a:off x="2913143" y="2329983"/>
            <a:ext cx="12461714" cy="1667128"/>
          </a:xfrm>
          <a:prstGeom prst="rect">
            <a:avLst/>
          </a:prstGeom>
        </p:spPr>
        <p:txBody>
          <a:bodyPr anchor="t" rtlCol="false" tIns="0" lIns="0" bIns="0" rIns="0">
            <a:spAutoFit/>
          </a:bodyPr>
          <a:lstStyle/>
          <a:p>
            <a:pPr algn="ctr">
              <a:lnSpc>
                <a:spcPts val="13636"/>
              </a:lnSpc>
            </a:pPr>
            <a:r>
              <a:rPr lang="en-US" sz="9740" b="true">
                <a:solidFill>
                  <a:srgbClr val="000000"/>
                </a:solidFill>
                <a:latin typeface="Merriweather Bold"/>
                <a:ea typeface="Merriweather Bold"/>
                <a:cs typeface="Merriweather Bold"/>
                <a:sym typeface="Merriweather Bold"/>
              </a:rPr>
              <a:t>REFLECTION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2854408" y="3807153"/>
            <a:ext cx="3934953" cy="5451147"/>
            <a:chOff x="0" y="0"/>
            <a:chExt cx="831230" cy="1151516"/>
          </a:xfrm>
        </p:grpSpPr>
        <p:sp>
          <p:nvSpPr>
            <p:cNvPr name="Freeform 4" id="4"/>
            <p:cNvSpPr/>
            <p:nvPr/>
          </p:nvSpPr>
          <p:spPr>
            <a:xfrm flipH="false" flipV="false" rot="0">
              <a:off x="0" y="0"/>
              <a:ext cx="831230" cy="1151516"/>
            </a:xfrm>
            <a:custGeom>
              <a:avLst/>
              <a:gdLst/>
              <a:ahLst/>
              <a:cxnLst/>
              <a:rect r="r" b="b" t="t" l="l"/>
              <a:pathLst>
                <a:path h="1151516" w="831230">
                  <a:moveTo>
                    <a:pt x="0" y="0"/>
                  </a:moveTo>
                  <a:lnTo>
                    <a:pt x="831230" y="0"/>
                  </a:lnTo>
                  <a:lnTo>
                    <a:pt x="831230" y="1151516"/>
                  </a:lnTo>
                  <a:lnTo>
                    <a:pt x="0" y="1151516"/>
                  </a:lnTo>
                  <a:close/>
                </a:path>
              </a:pathLst>
            </a:custGeom>
            <a:blipFill>
              <a:blip r:embed="rId2"/>
              <a:stretch>
                <a:fillRect l="-622" t="0" r="-622" b="0"/>
              </a:stretch>
            </a:blipFill>
          </p:spPr>
        </p:sp>
      </p:grpSp>
      <p:grpSp>
        <p:nvGrpSpPr>
          <p:cNvPr name="Group 5" id="5"/>
          <p:cNvGrpSpPr/>
          <p:nvPr/>
        </p:nvGrpSpPr>
        <p:grpSpPr>
          <a:xfrm rot="0">
            <a:off x="3170712" y="7941243"/>
            <a:ext cx="3302344" cy="1110319"/>
            <a:chOff x="0" y="0"/>
            <a:chExt cx="715006" cy="240400"/>
          </a:xfrm>
        </p:grpSpPr>
        <p:sp>
          <p:nvSpPr>
            <p:cNvPr name="Freeform 6" id="6"/>
            <p:cNvSpPr/>
            <p:nvPr/>
          </p:nvSpPr>
          <p:spPr>
            <a:xfrm flipH="false" flipV="false" rot="0">
              <a:off x="0" y="0"/>
              <a:ext cx="715006" cy="240400"/>
            </a:xfrm>
            <a:custGeom>
              <a:avLst/>
              <a:gdLst/>
              <a:ahLst/>
              <a:cxnLst/>
              <a:rect r="r" b="b" t="t" l="l"/>
              <a:pathLst>
                <a:path h="240400" w="715006">
                  <a:moveTo>
                    <a:pt x="0" y="0"/>
                  </a:moveTo>
                  <a:lnTo>
                    <a:pt x="715006" y="0"/>
                  </a:lnTo>
                  <a:lnTo>
                    <a:pt x="715006" y="240400"/>
                  </a:lnTo>
                  <a:lnTo>
                    <a:pt x="0" y="240400"/>
                  </a:lnTo>
                  <a:close/>
                </a:path>
              </a:pathLst>
            </a:custGeom>
            <a:solidFill>
              <a:srgbClr val="DD5F03"/>
            </a:solidFill>
          </p:spPr>
        </p:sp>
        <p:sp>
          <p:nvSpPr>
            <p:cNvPr name="TextBox 7" id="7"/>
            <p:cNvSpPr txBox="true"/>
            <p:nvPr/>
          </p:nvSpPr>
          <p:spPr>
            <a:xfrm>
              <a:off x="0" y="-28575"/>
              <a:ext cx="715006" cy="268975"/>
            </a:xfrm>
            <a:prstGeom prst="rect">
              <a:avLst/>
            </a:prstGeom>
          </p:spPr>
          <p:txBody>
            <a:bodyPr anchor="ctr" rtlCol="false" tIns="74945" lIns="74945" bIns="74945" rIns="74945"/>
            <a:lstStyle/>
            <a:p>
              <a:pPr algn="ctr">
                <a:lnSpc>
                  <a:spcPts val="2799"/>
                </a:lnSpc>
              </a:pPr>
            </a:p>
          </p:txBody>
        </p:sp>
      </p:grpSp>
      <p:sp>
        <p:nvSpPr>
          <p:cNvPr name="TextBox 8" id="8"/>
          <p:cNvSpPr txBox="true"/>
          <p:nvPr/>
        </p:nvSpPr>
        <p:spPr>
          <a:xfrm rot="0">
            <a:off x="3385138" y="8255093"/>
            <a:ext cx="2873493" cy="415943"/>
          </a:xfrm>
          <a:prstGeom prst="rect">
            <a:avLst/>
          </a:prstGeom>
        </p:spPr>
        <p:txBody>
          <a:bodyPr anchor="t" rtlCol="false" tIns="0" lIns="0" bIns="0" rIns="0">
            <a:spAutoFit/>
          </a:bodyPr>
          <a:lstStyle/>
          <a:p>
            <a:pPr algn="ctr">
              <a:lnSpc>
                <a:spcPts val="3499"/>
              </a:lnSpc>
            </a:pPr>
            <a:r>
              <a:rPr lang="en-US" sz="2332">
                <a:solidFill>
                  <a:srgbClr val="FFFFFF"/>
                </a:solidFill>
                <a:latin typeface="Montserrat"/>
                <a:ea typeface="Montserrat"/>
                <a:cs typeface="Montserrat"/>
                <a:sym typeface="Montserrat"/>
              </a:rPr>
              <a:t>Nguyễn Minh Nhật</a:t>
            </a:r>
          </a:p>
        </p:txBody>
      </p:sp>
      <p:sp>
        <p:nvSpPr>
          <p:cNvPr name="Freeform 9" id="9"/>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3"/>
            <a:stretch>
              <a:fillRect l="0" t="0" r="0" b="0"/>
            </a:stretch>
          </a:blipFill>
        </p:spPr>
      </p:sp>
      <p:sp>
        <p:nvSpPr>
          <p:cNvPr name="TextBox 10" id="10"/>
          <p:cNvSpPr txBox="true"/>
          <p:nvPr/>
        </p:nvSpPr>
        <p:spPr>
          <a:xfrm rot="0">
            <a:off x="7513573" y="2061681"/>
            <a:ext cx="4509913" cy="1052195"/>
          </a:xfrm>
          <a:prstGeom prst="rect">
            <a:avLst/>
          </a:prstGeom>
        </p:spPr>
        <p:txBody>
          <a:bodyPr anchor="t" rtlCol="false" tIns="0" lIns="0" bIns="0" rIns="0">
            <a:spAutoFit/>
          </a:bodyPr>
          <a:lstStyle/>
          <a:p>
            <a:pPr algn="ctr">
              <a:lnSpc>
                <a:spcPts val="8680"/>
              </a:lnSpc>
            </a:pPr>
            <a:r>
              <a:rPr lang="en-US" sz="6200" b="true">
                <a:solidFill>
                  <a:srgbClr val="000000"/>
                </a:solidFill>
                <a:latin typeface="Merriweather Bold"/>
                <a:ea typeface="Merriweather Bold"/>
                <a:cs typeface="Merriweather Bold"/>
                <a:sym typeface="Merriweather Bold"/>
              </a:rPr>
              <a:t>Mentor</a:t>
            </a:r>
          </a:p>
        </p:txBody>
      </p:sp>
      <p:sp>
        <p:nvSpPr>
          <p:cNvPr name="TextBox 11" id="11"/>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12" id="12"/>
          <p:cNvSpPr txBox="true"/>
          <p:nvPr/>
        </p:nvSpPr>
        <p:spPr>
          <a:xfrm rot="0">
            <a:off x="7892631" y="4361497"/>
            <a:ext cx="8764275" cy="1487806"/>
          </a:xfrm>
          <a:prstGeom prst="rect">
            <a:avLst/>
          </a:prstGeom>
        </p:spPr>
        <p:txBody>
          <a:bodyPr anchor="t" rtlCol="false" tIns="0" lIns="0" bIns="0" rIns="0">
            <a:spAutoFit/>
          </a:bodyPr>
          <a:lstStyle/>
          <a:p>
            <a:pPr algn="l">
              <a:lnSpc>
                <a:spcPts val="4049"/>
              </a:lnSpc>
            </a:pPr>
            <a:r>
              <a:rPr lang="en-US" sz="2699">
                <a:solidFill>
                  <a:srgbClr val="737373"/>
                </a:solidFill>
                <a:latin typeface="Merriweather"/>
                <a:ea typeface="Merriweather"/>
                <a:cs typeface="Merriweather"/>
                <a:sym typeface="Merriweather"/>
              </a:rPr>
              <a:t>Giảng viên Khoa CNTT- Đại học Duy Tân</a:t>
            </a:r>
          </a:p>
          <a:p>
            <a:pPr algn="l">
              <a:lnSpc>
                <a:spcPts val="4049"/>
              </a:lnSpc>
            </a:pPr>
            <a:r>
              <a:rPr lang="en-US" sz="2699">
                <a:solidFill>
                  <a:srgbClr val="737373"/>
                </a:solidFill>
                <a:latin typeface="Merriweather"/>
                <a:ea typeface="Merriweather"/>
                <a:cs typeface="Merriweather"/>
                <a:sym typeface="Merriweather"/>
              </a:rPr>
              <a:t>Email: nhatnm2010@gmail.com </a:t>
            </a:r>
          </a:p>
          <a:p>
            <a:pPr algn="l">
              <a:lnSpc>
                <a:spcPts val="404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6316761" y="1283313"/>
            <a:ext cx="1598516" cy="1531669"/>
          </a:xfrm>
          <a:custGeom>
            <a:avLst/>
            <a:gdLst/>
            <a:ahLst/>
            <a:cxnLst/>
            <a:rect r="r" b="b" t="t" l="l"/>
            <a:pathLst>
              <a:path h="1531669" w="1598516">
                <a:moveTo>
                  <a:pt x="0" y="0"/>
                </a:moveTo>
                <a:lnTo>
                  <a:pt x="1598516" y="0"/>
                </a:lnTo>
                <a:lnTo>
                  <a:pt x="1598516" y="1531669"/>
                </a:lnTo>
                <a:lnTo>
                  <a:pt x="0" y="15316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89586" y="1494124"/>
            <a:ext cx="3023831" cy="995747"/>
          </a:xfrm>
          <a:prstGeom prst="rect">
            <a:avLst/>
          </a:prstGeom>
        </p:spPr>
        <p:txBody>
          <a:bodyPr anchor="t" rtlCol="false" tIns="0" lIns="0" bIns="0" rIns="0">
            <a:spAutoFit/>
          </a:bodyPr>
          <a:lstStyle/>
          <a:p>
            <a:pPr algn="just">
              <a:lnSpc>
                <a:spcPts val="8116"/>
              </a:lnSpc>
            </a:pPr>
            <a:r>
              <a:rPr lang="en-US" sz="5797">
                <a:solidFill>
                  <a:srgbClr val="E31919"/>
                </a:solidFill>
                <a:latin typeface="Merriweather"/>
                <a:ea typeface="Merriweather"/>
                <a:cs typeface="Merriweather"/>
                <a:sym typeface="Merriweather"/>
              </a:rPr>
              <a:t>Ưu điểm</a:t>
            </a:r>
          </a:p>
        </p:txBody>
      </p:sp>
      <p:sp>
        <p:nvSpPr>
          <p:cNvPr name="TextBox 6" id="6"/>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7" id="7"/>
          <p:cNvSpPr txBox="true"/>
          <p:nvPr/>
        </p:nvSpPr>
        <p:spPr>
          <a:xfrm rot="0">
            <a:off x="1590232" y="3795009"/>
            <a:ext cx="15778448" cy="4203700"/>
          </a:xfrm>
          <a:prstGeom prst="rect">
            <a:avLst/>
          </a:prstGeom>
        </p:spPr>
        <p:txBody>
          <a:bodyPr anchor="t" rtlCol="false" tIns="0" lIns="0" bIns="0" rIns="0">
            <a:spAutoFit/>
          </a:bodyPr>
          <a:lstStyle/>
          <a:p>
            <a:pPr algn="just" marL="863599" indent="-431800" lvl="1">
              <a:lnSpc>
                <a:spcPts val="5599"/>
              </a:lnSpc>
              <a:buFont typeface="Arial"/>
              <a:buChar char="•"/>
            </a:pPr>
            <a:r>
              <a:rPr lang="en-US" sz="3999">
                <a:solidFill>
                  <a:srgbClr val="000000"/>
                </a:solidFill>
                <a:latin typeface="Merriweather"/>
                <a:ea typeface="Merriweather"/>
                <a:cs typeface="Merriweather"/>
                <a:sym typeface="Merriweather"/>
              </a:rPr>
              <a:t>Giáo viên hướng dẫn rất nhiệt tình</a:t>
            </a:r>
          </a:p>
          <a:p>
            <a:pPr algn="just" marL="863599" indent="-431800" lvl="1">
              <a:lnSpc>
                <a:spcPts val="5599"/>
              </a:lnSpc>
              <a:buFont typeface="Arial"/>
              <a:buChar char="•"/>
            </a:pPr>
            <a:r>
              <a:rPr lang="en-US" sz="3999">
                <a:solidFill>
                  <a:srgbClr val="000000"/>
                </a:solidFill>
                <a:latin typeface="Merriweather"/>
                <a:ea typeface="Merriweather"/>
                <a:cs typeface="Merriweather"/>
                <a:sym typeface="Merriweather"/>
              </a:rPr>
              <a:t>Tất cả các thành viên nỗ lực hoàn thành dự án</a:t>
            </a:r>
          </a:p>
          <a:p>
            <a:pPr algn="just" marL="863599" indent="-431800" lvl="1">
              <a:lnSpc>
                <a:spcPts val="5599"/>
              </a:lnSpc>
              <a:buFont typeface="Arial"/>
              <a:buChar char="•"/>
            </a:pPr>
            <a:r>
              <a:rPr lang="en-US" sz="3999">
                <a:solidFill>
                  <a:srgbClr val="000000"/>
                </a:solidFill>
                <a:latin typeface="Merriweather"/>
                <a:ea typeface="Merriweather"/>
                <a:cs typeface="Merriweather"/>
                <a:sym typeface="Merriweather"/>
              </a:rPr>
              <a:t>Thực hiện tốt về phạm vi, mục tiêu của dự án</a:t>
            </a:r>
          </a:p>
          <a:p>
            <a:pPr algn="just" marL="863599" indent="-431800" lvl="1">
              <a:lnSpc>
                <a:spcPts val="5599"/>
              </a:lnSpc>
              <a:buFont typeface="Arial"/>
              <a:buChar char="•"/>
            </a:pPr>
            <a:r>
              <a:rPr lang="en-US" sz="3999">
                <a:solidFill>
                  <a:srgbClr val="000000"/>
                </a:solidFill>
                <a:latin typeface="Merriweather"/>
                <a:ea typeface="Merriweather"/>
                <a:cs typeface="Merriweather"/>
                <a:sym typeface="Merriweather"/>
              </a:rPr>
              <a:t>Hoàn thành công việc với tỉ lệ 98%</a:t>
            </a:r>
          </a:p>
          <a:p>
            <a:pPr algn="just" marL="863599" indent="-431800" lvl="1">
              <a:lnSpc>
                <a:spcPts val="5599"/>
              </a:lnSpc>
              <a:buFont typeface="Arial"/>
              <a:buChar char="•"/>
            </a:pPr>
            <a:r>
              <a:rPr lang="en-US" sz="3999">
                <a:solidFill>
                  <a:srgbClr val="000000"/>
                </a:solidFill>
                <a:latin typeface="Merriweather"/>
                <a:ea typeface="Merriweather"/>
                <a:cs typeface="Merriweather"/>
                <a:sym typeface="Merriweather"/>
              </a:rPr>
              <a:t>Nắm bắt được quy trình Scrum và áp dụng Scrum vào thực tế</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88154" y="1494124"/>
            <a:ext cx="4457698" cy="995747"/>
          </a:xfrm>
          <a:prstGeom prst="rect">
            <a:avLst/>
          </a:prstGeom>
        </p:spPr>
        <p:txBody>
          <a:bodyPr anchor="t" rtlCol="false" tIns="0" lIns="0" bIns="0" rIns="0">
            <a:spAutoFit/>
          </a:bodyPr>
          <a:lstStyle/>
          <a:p>
            <a:pPr algn="just">
              <a:lnSpc>
                <a:spcPts val="8116"/>
              </a:lnSpc>
            </a:pPr>
            <a:r>
              <a:rPr lang="en-US" sz="5797">
                <a:solidFill>
                  <a:srgbClr val="E31919"/>
                </a:solidFill>
                <a:latin typeface="Merriweather"/>
                <a:ea typeface="Merriweather"/>
                <a:cs typeface="Merriweather"/>
                <a:sym typeface="Merriweather"/>
              </a:rPr>
              <a:t>Nhược điểm</a:t>
            </a:r>
          </a:p>
        </p:txBody>
      </p:sp>
      <p:sp>
        <p:nvSpPr>
          <p:cNvPr name="AutoShape 3" id="3"/>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TextBox 4" id="4"/>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5" id="5"/>
          <p:cNvSpPr txBox="true"/>
          <p:nvPr/>
        </p:nvSpPr>
        <p:spPr>
          <a:xfrm rot="0">
            <a:off x="1478843" y="3644899"/>
            <a:ext cx="15780457" cy="5613401"/>
          </a:xfrm>
          <a:prstGeom prst="rect">
            <a:avLst/>
          </a:prstGeom>
        </p:spPr>
        <p:txBody>
          <a:bodyPr anchor="t" rtlCol="false" tIns="0" lIns="0" bIns="0" rIns="0">
            <a:spAutoFit/>
          </a:bodyPr>
          <a:lstStyle/>
          <a:p>
            <a:pPr algn="just" marL="863590" indent="-431795" lvl="1">
              <a:lnSpc>
                <a:spcPts val="5599"/>
              </a:lnSpc>
              <a:buFont typeface="Arial"/>
              <a:buChar char="•"/>
            </a:pPr>
            <a:r>
              <a:rPr lang="en-US" sz="3999">
                <a:solidFill>
                  <a:srgbClr val="000000"/>
                </a:solidFill>
                <a:latin typeface="Merriweather"/>
                <a:ea typeface="Merriweather"/>
                <a:cs typeface="Merriweather"/>
                <a:sym typeface="Merriweather"/>
              </a:rPr>
              <a:t>Khó cân bằng được khối lượng công việc cho từng thành viên trong nhóm</a:t>
            </a:r>
          </a:p>
          <a:p>
            <a:pPr algn="just" marL="863590" indent="-431795" lvl="1">
              <a:lnSpc>
                <a:spcPts val="5599"/>
              </a:lnSpc>
              <a:buFont typeface="Arial"/>
              <a:buChar char="•"/>
            </a:pPr>
            <a:r>
              <a:rPr lang="en-US" sz="3999">
                <a:solidFill>
                  <a:srgbClr val="000000"/>
                </a:solidFill>
                <a:latin typeface="Merriweather"/>
                <a:ea typeface="Merriweather"/>
                <a:cs typeface="Merriweather"/>
                <a:sym typeface="Merriweather"/>
              </a:rPr>
              <a:t>Chưa thực sự hoàn thành công việc theo kế hoạch đề ra dẫn đến thiếu thời gian và phải làm thêm giờ</a:t>
            </a:r>
          </a:p>
          <a:p>
            <a:pPr algn="just" marL="863590" indent="-431795" lvl="1">
              <a:lnSpc>
                <a:spcPts val="5599"/>
              </a:lnSpc>
              <a:buFont typeface="Arial"/>
              <a:buChar char="•"/>
            </a:pPr>
            <a:r>
              <a:rPr lang="en-US" sz="3999">
                <a:solidFill>
                  <a:srgbClr val="000000"/>
                </a:solidFill>
                <a:latin typeface="Merriweather"/>
                <a:ea typeface="Merriweather"/>
                <a:cs typeface="Merriweather"/>
                <a:sym typeface="Merriweather"/>
              </a:rPr>
              <a:t>Thiếu kinh nghiệm về công nghệ và quy trình thực hiện</a:t>
            </a:r>
          </a:p>
          <a:p>
            <a:pPr algn="just" marL="863590" indent="-431795" lvl="1">
              <a:lnSpc>
                <a:spcPts val="5599"/>
              </a:lnSpc>
              <a:buFont typeface="Arial"/>
              <a:buChar char="•"/>
            </a:pPr>
            <a:r>
              <a:rPr lang="en-US" sz="3999">
                <a:solidFill>
                  <a:srgbClr val="000000"/>
                </a:solidFill>
                <a:latin typeface="Merriweather"/>
                <a:ea typeface="Merriweather"/>
                <a:cs typeface="Merriweather"/>
                <a:sym typeface="Merriweather"/>
              </a:rPr>
              <a:t>Sự phối hợp giữa các thành viên chưa thực sự ăn ý</a:t>
            </a:r>
          </a:p>
          <a:p>
            <a:pPr algn="just" marL="863590" indent="-431795" lvl="1">
              <a:lnSpc>
                <a:spcPts val="5599"/>
              </a:lnSpc>
              <a:buFont typeface="Arial"/>
              <a:buChar char="•"/>
            </a:pPr>
            <a:r>
              <a:rPr lang="en-US" sz="3999">
                <a:solidFill>
                  <a:srgbClr val="000000"/>
                </a:solidFill>
                <a:latin typeface="Merriweather"/>
                <a:ea typeface="Merriweather"/>
                <a:cs typeface="Merriweather"/>
                <a:sym typeface="Merriweather"/>
              </a:rPr>
              <a:t>Khó tránh khỏi bất đồng về quan điểm giữa các thành viên trong nhóm</a:t>
            </a:r>
          </a:p>
        </p:txBody>
      </p:sp>
      <p:sp>
        <p:nvSpPr>
          <p:cNvPr name="Freeform 6" id="6"/>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10022592" y="895662"/>
            <a:ext cx="1957102" cy="2020235"/>
          </a:xfrm>
          <a:custGeom>
            <a:avLst/>
            <a:gdLst/>
            <a:ahLst/>
            <a:cxnLst/>
            <a:rect r="r" b="b" t="t" l="l"/>
            <a:pathLst>
              <a:path h="2020235" w="1957102">
                <a:moveTo>
                  <a:pt x="0" y="0"/>
                </a:moveTo>
                <a:lnTo>
                  <a:pt x="1957103" y="0"/>
                </a:lnTo>
                <a:lnTo>
                  <a:pt x="1957103" y="2020235"/>
                </a:lnTo>
                <a:lnTo>
                  <a:pt x="0" y="2020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931156" y="1494124"/>
            <a:ext cx="7538987" cy="995747"/>
          </a:xfrm>
          <a:prstGeom prst="rect">
            <a:avLst/>
          </a:prstGeom>
        </p:spPr>
        <p:txBody>
          <a:bodyPr anchor="t" rtlCol="false" tIns="0" lIns="0" bIns="0" rIns="0">
            <a:spAutoFit/>
          </a:bodyPr>
          <a:lstStyle/>
          <a:p>
            <a:pPr algn="just">
              <a:lnSpc>
                <a:spcPts val="8116"/>
              </a:lnSpc>
            </a:pPr>
            <a:r>
              <a:rPr lang="en-US" sz="5797">
                <a:solidFill>
                  <a:srgbClr val="E31919"/>
                </a:solidFill>
                <a:latin typeface="Merriweather"/>
                <a:ea typeface="Merriweather"/>
                <a:cs typeface="Merriweather"/>
                <a:sym typeface="Merriweather"/>
              </a:rPr>
              <a:t>Bài học kinh nghiệm</a:t>
            </a:r>
          </a:p>
        </p:txBody>
      </p:sp>
      <p:sp>
        <p:nvSpPr>
          <p:cNvPr name="TextBox 6" id="6"/>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7" id="7"/>
          <p:cNvSpPr txBox="true"/>
          <p:nvPr/>
        </p:nvSpPr>
        <p:spPr>
          <a:xfrm rot="0">
            <a:off x="1376779" y="3182597"/>
            <a:ext cx="16186727" cy="1384301"/>
          </a:xfrm>
          <a:prstGeom prst="rect">
            <a:avLst/>
          </a:prstGeom>
        </p:spPr>
        <p:txBody>
          <a:bodyPr anchor="t" rtlCol="false" tIns="0" lIns="0" bIns="0" rIns="0">
            <a:spAutoFit/>
          </a:bodyPr>
          <a:lstStyle/>
          <a:p>
            <a:pPr algn="just" marL="863590" indent="-431795" lvl="1">
              <a:lnSpc>
                <a:spcPts val="5599"/>
              </a:lnSpc>
              <a:spcBef>
                <a:spcPct val="0"/>
              </a:spcBef>
              <a:buFont typeface="Arial"/>
              <a:buChar char="•"/>
            </a:pPr>
            <a:r>
              <a:rPr lang="en-US" sz="3999">
                <a:solidFill>
                  <a:srgbClr val="000000"/>
                </a:solidFill>
                <a:latin typeface="Merriweather"/>
                <a:ea typeface="Merriweather"/>
                <a:cs typeface="Merriweather"/>
                <a:sym typeface="Merriweather"/>
              </a:rPr>
              <a:t>Để dự án triển khai thành công thì phải có kế hoạch từ đầu một cách chi tiết và luôn bám sát theo kế hoạch thực hiện</a:t>
            </a:r>
          </a:p>
        </p:txBody>
      </p:sp>
      <p:sp>
        <p:nvSpPr>
          <p:cNvPr name="TextBox 8" id="8"/>
          <p:cNvSpPr txBox="true"/>
          <p:nvPr/>
        </p:nvSpPr>
        <p:spPr>
          <a:xfrm rot="0">
            <a:off x="1376779" y="4834982"/>
            <a:ext cx="16186727" cy="1384301"/>
          </a:xfrm>
          <a:prstGeom prst="rect">
            <a:avLst/>
          </a:prstGeom>
        </p:spPr>
        <p:txBody>
          <a:bodyPr anchor="t" rtlCol="false" tIns="0" lIns="0" bIns="0" rIns="0">
            <a:spAutoFit/>
          </a:bodyPr>
          <a:lstStyle/>
          <a:p>
            <a:pPr algn="just" marL="863590" indent="-431795" lvl="1">
              <a:lnSpc>
                <a:spcPts val="5599"/>
              </a:lnSpc>
              <a:spcBef>
                <a:spcPct val="0"/>
              </a:spcBef>
              <a:buFont typeface="Arial"/>
              <a:buChar char="•"/>
            </a:pPr>
            <a:r>
              <a:rPr lang="en-US" sz="3999">
                <a:solidFill>
                  <a:srgbClr val="000000"/>
                </a:solidFill>
                <a:latin typeface="Merriweather"/>
                <a:ea typeface="Merriweather"/>
                <a:cs typeface="Merriweather"/>
                <a:sym typeface="Merriweather"/>
              </a:rPr>
              <a:t>Thường xuyên review hoặc meeting để kịp thời chỉnh sửa những rủi ro hay sai sót</a:t>
            </a:r>
          </a:p>
        </p:txBody>
      </p:sp>
      <p:sp>
        <p:nvSpPr>
          <p:cNvPr name="TextBox 9" id="9"/>
          <p:cNvSpPr txBox="true"/>
          <p:nvPr/>
        </p:nvSpPr>
        <p:spPr>
          <a:xfrm rot="0">
            <a:off x="1376779" y="6485984"/>
            <a:ext cx="16186727" cy="2089151"/>
          </a:xfrm>
          <a:prstGeom prst="rect">
            <a:avLst/>
          </a:prstGeom>
        </p:spPr>
        <p:txBody>
          <a:bodyPr anchor="t" rtlCol="false" tIns="0" lIns="0" bIns="0" rIns="0">
            <a:spAutoFit/>
          </a:bodyPr>
          <a:lstStyle/>
          <a:p>
            <a:pPr algn="just" marL="863590" indent="-431795" lvl="1">
              <a:lnSpc>
                <a:spcPts val="5599"/>
              </a:lnSpc>
              <a:spcBef>
                <a:spcPct val="0"/>
              </a:spcBef>
              <a:buFont typeface="Arial"/>
              <a:buChar char="•"/>
            </a:pPr>
            <a:r>
              <a:rPr lang="en-US" sz="3999">
                <a:solidFill>
                  <a:srgbClr val="000000"/>
                </a:solidFill>
                <a:latin typeface="Merriweather"/>
                <a:ea typeface="Merriweather"/>
                <a:cs typeface="Merriweather"/>
                <a:sym typeface="Merriweather"/>
              </a:rPr>
              <a:t>Trong quá trình làm nhóm sẽ xảy ra nhiều bất đồng về ý tưởng và quan điểm, do đó phải lắng nghe ý kiến của các thành viên trong nhóm để tìm cách giải quyết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TextBox 4" id="4"/>
          <p:cNvSpPr txBox="true"/>
          <p:nvPr/>
        </p:nvSpPr>
        <p:spPr>
          <a:xfrm rot="5400000">
            <a:off x="337008" y="1879302"/>
            <a:ext cx="1816048" cy="339692"/>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5" id="5"/>
          <p:cNvSpPr txBox="true"/>
          <p:nvPr/>
        </p:nvSpPr>
        <p:spPr>
          <a:xfrm rot="0">
            <a:off x="2913143" y="2329983"/>
            <a:ext cx="12461714" cy="1667128"/>
          </a:xfrm>
          <a:prstGeom prst="rect">
            <a:avLst/>
          </a:prstGeom>
        </p:spPr>
        <p:txBody>
          <a:bodyPr anchor="t" rtlCol="false" tIns="0" lIns="0" bIns="0" rIns="0">
            <a:spAutoFit/>
          </a:bodyPr>
          <a:lstStyle/>
          <a:p>
            <a:pPr algn="ctr">
              <a:lnSpc>
                <a:spcPts val="13636"/>
              </a:lnSpc>
            </a:pPr>
            <a:r>
              <a:rPr lang="en-US" sz="9740" b="true">
                <a:solidFill>
                  <a:srgbClr val="000000"/>
                </a:solidFill>
                <a:latin typeface="Merriweather Bold"/>
                <a:ea typeface="Merriweather Bold"/>
                <a:cs typeface="Merriweather Bold"/>
                <a:sym typeface="Merriweather Bold"/>
              </a:rPr>
              <a:t>DEMO</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stretch>
                <a:fillRect l="0" t="0" r="0" b="0"/>
              </a:stretch>
            </a:blipFill>
          </p:spPr>
        </p:sp>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37647"/>
              </a:srgbClr>
            </a:solidFill>
          </p:spPr>
        </p:sp>
        <p:sp>
          <p:nvSpPr>
            <p:cNvPr name="TextBox 6" id="6"/>
            <p:cNvSpPr txBox="true"/>
            <p:nvPr/>
          </p:nvSpPr>
          <p:spPr>
            <a:xfrm>
              <a:off x="0" y="-57150"/>
              <a:ext cx="4816593" cy="2766483"/>
            </a:xfrm>
            <a:prstGeom prst="rect">
              <a:avLst/>
            </a:prstGeom>
          </p:spPr>
          <p:txBody>
            <a:bodyPr anchor="ctr" rtlCol="false" tIns="50800" lIns="50800" bIns="50800" rIns="50800"/>
            <a:lstStyle/>
            <a:p>
              <a:pPr algn="ctr">
                <a:lnSpc>
                  <a:spcPts val="3000"/>
                </a:lnSpc>
              </a:pPr>
            </a:p>
          </p:txBody>
        </p:sp>
      </p:grpSp>
      <p:sp>
        <p:nvSpPr>
          <p:cNvPr name="TextBox 7" id="7"/>
          <p:cNvSpPr txBox="true"/>
          <p:nvPr/>
        </p:nvSpPr>
        <p:spPr>
          <a:xfrm rot="0">
            <a:off x="2115904" y="4510091"/>
            <a:ext cx="8622322" cy="1390644"/>
          </a:xfrm>
          <a:prstGeom prst="rect">
            <a:avLst/>
          </a:prstGeom>
        </p:spPr>
        <p:txBody>
          <a:bodyPr anchor="t" rtlCol="false" tIns="0" lIns="0" bIns="0" rIns="0">
            <a:spAutoFit/>
          </a:bodyPr>
          <a:lstStyle/>
          <a:p>
            <a:pPr algn="l">
              <a:lnSpc>
                <a:spcPts val="10799"/>
              </a:lnSpc>
            </a:pPr>
            <a:r>
              <a:rPr lang="en-US" sz="9999" b="true">
                <a:solidFill>
                  <a:srgbClr val="FFFFFF"/>
                </a:solidFill>
                <a:latin typeface="Merriweather Bold"/>
                <a:ea typeface="Merriweather Bold"/>
                <a:cs typeface="Merriweather Bold"/>
                <a:sym typeface="Merriweather Bold"/>
              </a:rPr>
              <a:t>Thank You</a:t>
            </a:r>
          </a:p>
        </p:txBody>
      </p:sp>
      <p:sp>
        <p:nvSpPr>
          <p:cNvPr name="TextBox 8" id="8"/>
          <p:cNvSpPr txBox="true"/>
          <p:nvPr/>
        </p:nvSpPr>
        <p:spPr>
          <a:xfrm rot="0">
            <a:off x="2949384" y="8661199"/>
            <a:ext cx="3787209" cy="382905"/>
          </a:xfrm>
          <a:prstGeom prst="rect">
            <a:avLst/>
          </a:prstGeom>
        </p:spPr>
        <p:txBody>
          <a:bodyPr anchor="t" rtlCol="false" tIns="0" lIns="0" bIns="0" rIns="0">
            <a:spAutoFit/>
          </a:bodyPr>
          <a:lstStyle/>
          <a:p>
            <a:pPr algn="l">
              <a:lnSpc>
                <a:spcPts val="3299"/>
              </a:lnSpc>
              <a:spcBef>
                <a:spcPct val="0"/>
              </a:spcBef>
            </a:pPr>
            <a:r>
              <a:rPr lang="en-US" sz="2199">
                <a:solidFill>
                  <a:srgbClr val="FFFFFF"/>
                </a:solidFill>
                <a:latin typeface="Montserrat"/>
                <a:ea typeface="Montserrat"/>
                <a:cs typeface="Montserrat"/>
                <a:sym typeface="Montserrat"/>
              </a:rPr>
              <a:t>Group 76</a:t>
            </a:r>
          </a:p>
        </p:txBody>
      </p:sp>
      <p:sp>
        <p:nvSpPr>
          <p:cNvPr name="AutoShape 9" id="9"/>
          <p:cNvSpPr/>
          <p:nvPr/>
        </p:nvSpPr>
        <p:spPr>
          <a:xfrm flipH="true">
            <a:off x="1225966" y="3258797"/>
            <a:ext cx="19050" cy="7028203"/>
          </a:xfrm>
          <a:prstGeom prst="line">
            <a:avLst/>
          </a:prstGeom>
          <a:ln cap="flat" w="19050">
            <a:solidFill>
              <a:srgbClr val="FFFFFF"/>
            </a:solidFill>
            <a:prstDash val="solid"/>
            <a:headEnd type="none" len="sm" w="sm"/>
            <a:tailEnd type="none" len="sm" w="sm"/>
          </a:ln>
        </p:spPr>
      </p:sp>
      <p:sp>
        <p:nvSpPr>
          <p:cNvPr name="TextBox 10" id="10"/>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Montserrat"/>
                <a:ea typeface="Montserrat"/>
                <a:cs typeface="Montserrat"/>
                <a:sym typeface="Montserrat"/>
              </a:rPr>
              <a:t>Travela</a:t>
            </a:r>
          </a:p>
        </p:txBody>
      </p:sp>
      <p:sp>
        <p:nvSpPr>
          <p:cNvPr name="Freeform 11" id="11"/>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95073" y="7688918"/>
            <a:ext cx="15392927" cy="2598082"/>
            <a:chOff x="0" y="0"/>
            <a:chExt cx="4054104" cy="684269"/>
          </a:xfrm>
        </p:grpSpPr>
        <p:sp>
          <p:nvSpPr>
            <p:cNvPr name="Freeform 3" id="3"/>
            <p:cNvSpPr/>
            <p:nvPr/>
          </p:nvSpPr>
          <p:spPr>
            <a:xfrm flipH="false" flipV="false" rot="0">
              <a:off x="0" y="0"/>
              <a:ext cx="4054104" cy="684269"/>
            </a:xfrm>
            <a:custGeom>
              <a:avLst/>
              <a:gdLst/>
              <a:ahLst/>
              <a:cxnLst/>
              <a:rect r="r" b="b" t="t" l="l"/>
              <a:pathLst>
                <a:path h="684269" w="4054104">
                  <a:moveTo>
                    <a:pt x="0" y="0"/>
                  </a:moveTo>
                  <a:lnTo>
                    <a:pt x="4054104" y="0"/>
                  </a:lnTo>
                  <a:lnTo>
                    <a:pt x="4054104" y="684269"/>
                  </a:lnTo>
                  <a:lnTo>
                    <a:pt x="0" y="684269"/>
                  </a:lnTo>
                  <a:close/>
                </a:path>
              </a:pathLst>
            </a:custGeom>
            <a:solidFill>
              <a:srgbClr val="DD5F03"/>
            </a:solidFill>
          </p:spPr>
        </p:sp>
        <p:sp>
          <p:nvSpPr>
            <p:cNvPr name="TextBox 4" id="4"/>
            <p:cNvSpPr txBox="true"/>
            <p:nvPr/>
          </p:nvSpPr>
          <p:spPr>
            <a:xfrm>
              <a:off x="0" y="-38100"/>
              <a:ext cx="4054104" cy="72236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2895073" y="6369992"/>
            <a:ext cx="5246370" cy="2888308"/>
            <a:chOff x="0" y="0"/>
            <a:chExt cx="812800" cy="447475"/>
          </a:xfrm>
        </p:grpSpPr>
        <p:sp>
          <p:nvSpPr>
            <p:cNvPr name="Freeform 6" id="6"/>
            <p:cNvSpPr/>
            <p:nvPr/>
          </p:nvSpPr>
          <p:spPr>
            <a:xfrm flipH="false" flipV="false" rot="0">
              <a:off x="0" y="0"/>
              <a:ext cx="812800" cy="447475"/>
            </a:xfrm>
            <a:custGeom>
              <a:avLst/>
              <a:gdLst/>
              <a:ahLst/>
              <a:cxnLst/>
              <a:rect r="r" b="b" t="t" l="l"/>
              <a:pathLst>
                <a:path h="447475" w="812800">
                  <a:moveTo>
                    <a:pt x="0" y="0"/>
                  </a:moveTo>
                  <a:lnTo>
                    <a:pt x="812800" y="0"/>
                  </a:lnTo>
                  <a:lnTo>
                    <a:pt x="812800" y="447475"/>
                  </a:lnTo>
                  <a:lnTo>
                    <a:pt x="0" y="447475"/>
                  </a:lnTo>
                  <a:close/>
                </a:path>
              </a:pathLst>
            </a:custGeom>
            <a:blipFill>
              <a:blip r:embed="rId2"/>
              <a:stretch>
                <a:fillRect l="0" t="-31536" r="0" b="-4694"/>
              </a:stretch>
            </a:blipFill>
          </p:spPr>
        </p:sp>
      </p:grpSp>
      <p:grpSp>
        <p:nvGrpSpPr>
          <p:cNvPr name="Group 7" id="7"/>
          <p:cNvGrpSpPr/>
          <p:nvPr/>
        </p:nvGrpSpPr>
        <p:grpSpPr>
          <a:xfrm rot="0">
            <a:off x="10486062" y="3841142"/>
            <a:ext cx="4906865" cy="5417158"/>
            <a:chOff x="0" y="0"/>
            <a:chExt cx="760202" cy="839260"/>
          </a:xfrm>
        </p:grpSpPr>
        <p:sp>
          <p:nvSpPr>
            <p:cNvPr name="Freeform 8" id="8"/>
            <p:cNvSpPr/>
            <p:nvPr/>
          </p:nvSpPr>
          <p:spPr>
            <a:xfrm flipH="false" flipV="false" rot="0">
              <a:off x="0" y="0"/>
              <a:ext cx="760202" cy="839260"/>
            </a:xfrm>
            <a:custGeom>
              <a:avLst/>
              <a:gdLst/>
              <a:ahLst/>
              <a:cxnLst/>
              <a:rect r="r" b="b" t="t" l="l"/>
              <a:pathLst>
                <a:path h="839260" w="760202">
                  <a:moveTo>
                    <a:pt x="0" y="0"/>
                  </a:moveTo>
                  <a:lnTo>
                    <a:pt x="760202" y="0"/>
                  </a:lnTo>
                  <a:lnTo>
                    <a:pt x="760202" y="839260"/>
                  </a:lnTo>
                  <a:lnTo>
                    <a:pt x="0" y="839260"/>
                  </a:lnTo>
                  <a:close/>
                </a:path>
              </a:pathLst>
            </a:custGeom>
            <a:blipFill>
              <a:blip r:embed="rId3"/>
              <a:stretch>
                <a:fillRect l="-45736" t="0" r="-20277" b="0"/>
              </a:stretch>
            </a:blipFill>
          </p:spPr>
        </p:sp>
      </p:grpSp>
      <p:sp>
        <p:nvSpPr>
          <p:cNvPr name="AutoShape 9" id="9"/>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10" id="10"/>
          <p:cNvSpPr/>
          <p:nvPr/>
        </p:nvSpPr>
        <p:spPr>
          <a:xfrm flipH="false" flipV="false" rot="0">
            <a:off x="8434849" y="2090295"/>
            <a:ext cx="1168501" cy="1168501"/>
          </a:xfrm>
          <a:custGeom>
            <a:avLst/>
            <a:gdLst/>
            <a:ahLst/>
            <a:cxnLst/>
            <a:rect r="r" b="b" t="t" l="l"/>
            <a:pathLst>
              <a:path h="1168501" w="1168501">
                <a:moveTo>
                  <a:pt x="0" y="0"/>
                </a:moveTo>
                <a:lnTo>
                  <a:pt x="1168502" y="0"/>
                </a:lnTo>
                <a:lnTo>
                  <a:pt x="1168502" y="1168502"/>
                </a:lnTo>
                <a:lnTo>
                  <a:pt x="0" y="1168502"/>
                </a:lnTo>
                <a:lnTo>
                  <a:pt x="0" y="0"/>
                </a:lnTo>
                <a:close/>
              </a:path>
            </a:pathLst>
          </a:custGeom>
          <a:blipFill>
            <a:blip r:embed="rId4"/>
            <a:stretch>
              <a:fillRect l="0" t="0" r="0" b="0"/>
            </a:stretch>
          </a:blipFill>
        </p:spPr>
      </p:sp>
      <p:sp>
        <p:nvSpPr>
          <p:cNvPr name="TextBox 11" id="11"/>
          <p:cNvSpPr txBox="true"/>
          <p:nvPr/>
        </p:nvSpPr>
        <p:spPr>
          <a:xfrm rot="0">
            <a:off x="2895073" y="2236472"/>
            <a:ext cx="4949568"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Merriweather Bold"/>
                <a:ea typeface="Merriweather Bold"/>
                <a:cs typeface="Merriweather Bold"/>
                <a:sym typeface="Merriweather Bold"/>
              </a:rPr>
              <a:t>Về chúng tôi</a:t>
            </a:r>
          </a:p>
        </p:txBody>
      </p:sp>
      <p:sp>
        <p:nvSpPr>
          <p:cNvPr name="TextBox 12" id="12"/>
          <p:cNvSpPr txBox="true"/>
          <p:nvPr/>
        </p:nvSpPr>
        <p:spPr>
          <a:xfrm rot="0">
            <a:off x="2895073" y="3783992"/>
            <a:ext cx="7088806" cy="2266950"/>
          </a:xfrm>
          <a:prstGeom prst="rect">
            <a:avLst/>
          </a:prstGeom>
        </p:spPr>
        <p:txBody>
          <a:bodyPr anchor="t" rtlCol="false" tIns="0" lIns="0" bIns="0" rIns="0">
            <a:spAutoFit/>
          </a:bodyPr>
          <a:lstStyle/>
          <a:p>
            <a:pPr algn="just">
              <a:lnSpc>
                <a:spcPts val="3000"/>
              </a:lnSpc>
            </a:pPr>
            <a:r>
              <a:rPr lang="en-US" sz="2000">
                <a:solidFill>
                  <a:srgbClr val="737373"/>
                </a:solidFill>
                <a:latin typeface="Montserrat"/>
                <a:ea typeface="Montserrat"/>
                <a:cs typeface="Montserrat"/>
                <a:sym typeface="Montserrat"/>
              </a:rPr>
              <a:t>Chúng tôi chuyên tạo ra những trải nghiệm thành phố khó quên cho du khách muốn khám phá trái tim và tâm hồn của cảnh quan đô thị. Các tour du lịch có hướng dẫn viên chuyên nghiệp của chúng tôi sẽ đưa du khách qua những con phố sôi động, các địa danh lịch sử và những viên ngọc ẩn giấu của mỗi thành phố.</a:t>
            </a:r>
          </a:p>
        </p:txBody>
      </p:sp>
      <p:sp>
        <p:nvSpPr>
          <p:cNvPr name="TextBox 13" id="13"/>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Freeform 14" id="14"/>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1772780" y="7385812"/>
            <a:ext cx="556589" cy="556589"/>
          </a:xfrm>
          <a:custGeom>
            <a:avLst/>
            <a:gdLst/>
            <a:ahLst/>
            <a:cxnLst/>
            <a:rect r="r" b="b" t="t" l="l"/>
            <a:pathLst>
              <a:path h="556589" w="556589">
                <a:moveTo>
                  <a:pt x="0" y="0"/>
                </a:moveTo>
                <a:lnTo>
                  <a:pt x="556589" y="0"/>
                </a:lnTo>
                <a:lnTo>
                  <a:pt x="556589" y="556589"/>
                </a:lnTo>
                <a:lnTo>
                  <a:pt x="0" y="556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761160" y="2498822"/>
            <a:ext cx="420059" cy="759974"/>
          </a:xfrm>
          <a:custGeom>
            <a:avLst/>
            <a:gdLst/>
            <a:ahLst/>
            <a:cxnLst/>
            <a:rect r="r" b="b" t="t" l="l"/>
            <a:pathLst>
              <a:path h="759974" w="420059">
                <a:moveTo>
                  <a:pt x="0" y="0"/>
                </a:moveTo>
                <a:lnTo>
                  <a:pt x="420059" y="0"/>
                </a:lnTo>
                <a:lnTo>
                  <a:pt x="420059" y="759975"/>
                </a:lnTo>
                <a:lnTo>
                  <a:pt x="0" y="7599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278715" y="8191500"/>
            <a:ext cx="8143998" cy="2095500"/>
            <a:chOff x="0" y="0"/>
            <a:chExt cx="2144921" cy="551901"/>
          </a:xfrm>
        </p:grpSpPr>
        <p:sp>
          <p:nvSpPr>
            <p:cNvPr name="Freeform 6" id="6"/>
            <p:cNvSpPr/>
            <p:nvPr/>
          </p:nvSpPr>
          <p:spPr>
            <a:xfrm flipH="false" flipV="false" rot="0">
              <a:off x="0" y="0"/>
              <a:ext cx="2144921" cy="551901"/>
            </a:xfrm>
            <a:custGeom>
              <a:avLst/>
              <a:gdLst/>
              <a:ahLst/>
              <a:cxnLst/>
              <a:rect r="r" b="b" t="t" l="l"/>
              <a:pathLst>
                <a:path h="551901" w="2144921">
                  <a:moveTo>
                    <a:pt x="0" y="0"/>
                  </a:moveTo>
                  <a:lnTo>
                    <a:pt x="2144921" y="0"/>
                  </a:lnTo>
                  <a:lnTo>
                    <a:pt x="2144921" y="551901"/>
                  </a:lnTo>
                  <a:lnTo>
                    <a:pt x="0" y="551901"/>
                  </a:lnTo>
                  <a:close/>
                </a:path>
              </a:pathLst>
            </a:custGeom>
            <a:solidFill>
              <a:srgbClr val="DD5F03"/>
            </a:solidFill>
          </p:spPr>
        </p:sp>
        <p:sp>
          <p:nvSpPr>
            <p:cNvPr name="TextBox 7" id="7"/>
            <p:cNvSpPr txBox="true"/>
            <p:nvPr/>
          </p:nvSpPr>
          <p:spPr>
            <a:xfrm>
              <a:off x="0" y="-38100"/>
              <a:ext cx="2144921" cy="590001"/>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3015392" y="6420891"/>
            <a:ext cx="2916347" cy="2837409"/>
            <a:chOff x="0" y="0"/>
            <a:chExt cx="451818" cy="439589"/>
          </a:xfrm>
        </p:grpSpPr>
        <p:sp>
          <p:nvSpPr>
            <p:cNvPr name="Freeform 9" id="9"/>
            <p:cNvSpPr/>
            <p:nvPr/>
          </p:nvSpPr>
          <p:spPr>
            <a:xfrm flipH="false" flipV="false" rot="0">
              <a:off x="0" y="0"/>
              <a:ext cx="451818" cy="439589"/>
            </a:xfrm>
            <a:custGeom>
              <a:avLst/>
              <a:gdLst/>
              <a:ahLst/>
              <a:cxnLst/>
              <a:rect r="r" b="b" t="t" l="l"/>
              <a:pathLst>
                <a:path h="439589" w="451818">
                  <a:moveTo>
                    <a:pt x="0" y="0"/>
                  </a:moveTo>
                  <a:lnTo>
                    <a:pt x="451818" y="0"/>
                  </a:lnTo>
                  <a:lnTo>
                    <a:pt x="451818" y="439589"/>
                  </a:lnTo>
                  <a:lnTo>
                    <a:pt x="0" y="439589"/>
                  </a:lnTo>
                  <a:close/>
                </a:path>
              </a:pathLst>
            </a:custGeom>
            <a:blipFill>
              <a:blip r:embed="rId6"/>
              <a:stretch>
                <a:fillRect l="0" t="0" r="0" b="-28477"/>
              </a:stretch>
            </a:blipFill>
          </p:spPr>
        </p:sp>
      </p:grpSp>
      <p:grpSp>
        <p:nvGrpSpPr>
          <p:cNvPr name="Group 10" id="10"/>
          <p:cNvGrpSpPr/>
          <p:nvPr/>
        </p:nvGrpSpPr>
        <p:grpSpPr>
          <a:xfrm rot="0">
            <a:off x="6769689" y="6420891"/>
            <a:ext cx="2916347" cy="2837409"/>
            <a:chOff x="0" y="0"/>
            <a:chExt cx="451818" cy="439589"/>
          </a:xfrm>
        </p:grpSpPr>
        <p:sp>
          <p:nvSpPr>
            <p:cNvPr name="Freeform 11" id="11"/>
            <p:cNvSpPr/>
            <p:nvPr/>
          </p:nvSpPr>
          <p:spPr>
            <a:xfrm flipH="false" flipV="false" rot="0">
              <a:off x="0" y="0"/>
              <a:ext cx="451818" cy="439589"/>
            </a:xfrm>
            <a:custGeom>
              <a:avLst/>
              <a:gdLst/>
              <a:ahLst/>
              <a:cxnLst/>
              <a:rect r="r" b="b" t="t" l="l"/>
              <a:pathLst>
                <a:path h="439589" w="451818">
                  <a:moveTo>
                    <a:pt x="0" y="0"/>
                  </a:moveTo>
                  <a:lnTo>
                    <a:pt x="451818" y="0"/>
                  </a:lnTo>
                  <a:lnTo>
                    <a:pt x="451818" y="439589"/>
                  </a:lnTo>
                  <a:lnTo>
                    <a:pt x="0" y="439589"/>
                  </a:lnTo>
                  <a:close/>
                </a:path>
              </a:pathLst>
            </a:custGeom>
            <a:blipFill>
              <a:blip r:embed="rId7"/>
              <a:stretch>
                <a:fillRect l="-3919" t="0" r="-25805" b="0"/>
              </a:stretch>
            </a:blipFill>
          </p:spPr>
        </p:sp>
      </p:grpSp>
      <p:sp>
        <p:nvSpPr>
          <p:cNvPr name="Freeform 12" id="12"/>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8"/>
            <a:stretch>
              <a:fillRect l="0" t="0" r="0" b="0"/>
            </a:stretch>
          </a:blipFill>
        </p:spPr>
      </p:sp>
      <p:sp>
        <p:nvSpPr>
          <p:cNvPr name="Freeform 13" id="13"/>
          <p:cNvSpPr/>
          <p:nvPr/>
        </p:nvSpPr>
        <p:spPr>
          <a:xfrm flipH="false" flipV="false" rot="0">
            <a:off x="11761160" y="4988596"/>
            <a:ext cx="568208" cy="494858"/>
          </a:xfrm>
          <a:custGeom>
            <a:avLst/>
            <a:gdLst/>
            <a:ahLst/>
            <a:cxnLst/>
            <a:rect r="r" b="b" t="t" l="l"/>
            <a:pathLst>
              <a:path h="494858" w="568208">
                <a:moveTo>
                  <a:pt x="0" y="0"/>
                </a:moveTo>
                <a:lnTo>
                  <a:pt x="568209" y="0"/>
                </a:lnTo>
                <a:lnTo>
                  <a:pt x="568209" y="494857"/>
                </a:lnTo>
                <a:lnTo>
                  <a:pt x="0" y="4948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15" id="15"/>
          <p:cNvSpPr txBox="true"/>
          <p:nvPr/>
        </p:nvSpPr>
        <p:spPr>
          <a:xfrm rot="0">
            <a:off x="3015392" y="2384522"/>
            <a:ext cx="7738593"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Merriweather Bold"/>
                <a:ea typeface="Merriweather Bold"/>
                <a:cs typeface="Merriweather Bold"/>
                <a:sym typeface="Merriweather Bold"/>
              </a:rPr>
              <a:t>TỔNG QUAN DỰ ÁN</a:t>
            </a:r>
          </a:p>
        </p:txBody>
      </p:sp>
      <p:sp>
        <p:nvSpPr>
          <p:cNvPr name="TextBox 16" id="16"/>
          <p:cNvSpPr txBox="true"/>
          <p:nvPr/>
        </p:nvSpPr>
        <p:spPr>
          <a:xfrm rot="0">
            <a:off x="2571594" y="4021576"/>
            <a:ext cx="8182392" cy="2266950"/>
          </a:xfrm>
          <a:prstGeom prst="rect">
            <a:avLst/>
          </a:prstGeom>
        </p:spPr>
        <p:txBody>
          <a:bodyPr anchor="t" rtlCol="false" tIns="0" lIns="0" bIns="0" rIns="0">
            <a:spAutoFit/>
          </a:bodyPr>
          <a:lstStyle/>
          <a:p>
            <a:pPr algn="just">
              <a:lnSpc>
                <a:spcPts val="3000"/>
              </a:lnSpc>
            </a:pPr>
            <a:r>
              <a:rPr lang="en-US" sz="2000">
                <a:solidFill>
                  <a:srgbClr val="737373"/>
                </a:solidFill>
                <a:latin typeface="Montserrat"/>
                <a:ea typeface="Montserrat"/>
                <a:cs typeface="Montserrat"/>
                <a:sym typeface="Montserrat"/>
              </a:rPr>
              <a:t>Ngày nay, nhu cầu du lịch ngày càng tăng cao, đặc biệt là sau đại dịch, khi mọi người có xu hướng tìm kiếm những trải nghiệm mới để thư giãn và khám phá. Việc đặt tour truyền thống qua điện thoại hoặc đến trực tiếp các công ty du lịch đã không còn phù hợp với xu thế công nghệ hiện đại.</a:t>
            </a:r>
          </a:p>
          <a:p>
            <a:pPr algn="just">
              <a:lnSpc>
                <a:spcPts val="3000"/>
              </a:lnSpc>
            </a:pPr>
          </a:p>
        </p:txBody>
      </p:sp>
      <p:sp>
        <p:nvSpPr>
          <p:cNvPr name="TextBox 17" id="17"/>
          <p:cNvSpPr txBox="true"/>
          <p:nvPr/>
        </p:nvSpPr>
        <p:spPr>
          <a:xfrm rot="0">
            <a:off x="12611993" y="2432147"/>
            <a:ext cx="2734462" cy="438150"/>
          </a:xfrm>
          <a:prstGeom prst="rect">
            <a:avLst/>
          </a:prstGeom>
        </p:spPr>
        <p:txBody>
          <a:bodyPr anchor="t" rtlCol="false" tIns="0" lIns="0" bIns="0" rIns="0">
            <a:spAutoFit/>
          </a:bodyPr>
          <a:lstStyle/>
          <a:p>
            <a:pPr algn="l">
              <a:lnSpc>
                <a:spcPts val="3749"/>
              </a:lnSpc>
            </a:pPr>
            <a:r>
              <a:rPr lang="en-US" sz="2499" b="true">
                <a:solidFill>
                  <a:srgbClr val="000000"/>
                </a:solidFill>
                <a:latin typeface="Montserrat Semi-Bold"/>
                <a:ea typeface="Montserrat Semi-Bold"/>
                <a:cs typeface="Montserrat Semi-Bold"/>
                <a:sym typeface="Montserrat Semi-Bold"/>
              </a:rPr>
              <a:t>Gói d</a:t>
            </a:r>
            <a:r>
              <a:rPr lang="en-US" b="true" sz="2499">
                <a:solidFill>
                  <a:srgbClr val="000000"/>
                </a:solidFill>
                <a:latin typeface="Montserrat Semi-Bold"/>
                <a:ea typeface="Montserrat Semi-Bold"/>
                <a:cs typeface="Montserrat Semi-Bold"/>
                <a:sym typeface="Montserrat Semi-Bold"/>
              </a:rPr>
              <a:t>u lịch</a:t>
            </a:r>
          </a:p>
        </p:txBody>
      </p:sp>
      <p:sp>
        <p:nvSpPr>
          <p:cNvPr name="TextBox 18" id="18"/>
          <p:cNvSpPr txBox="true"/>
          <p:nvPr/>
        </p:nvSpPr>
        <p:spPr>
          <a:xfrm rot="0">
            <a:off x="12611993" y="4921921"/>
            <a:ext cx="3181727" cy="438150"/>
          </a:xfrm>
          <a:prstGeom prst="rect">
            <a:avLst/>
          </a:prstGeom>
        </p:spPr>
        <p:txBody>
          <a:bodyPr anchor="t" rtlCol="false" tIns="0" lIns="0" bIns="0" rIns="0">
            <a:spAutoFit/>
          </a:bodyPr>
          <a:lstStyle/>
          <a:p>
            <a:pPr algn="l">
              <a:lnSpc>
                <a:spcPts val="3749"/>
              </a:lnSpc>
            </a:pPr>
            <a:r>
              <a:rPr lang="en-US" sz="2499" b="true">
                <a:solidFill>
                  <a:srgbClr val="000000"/>
                </a:solidFill>
                <a:latin typeface="Montserrat Semi-Bold"/>
                <a:ea typeface="Montserrat Semi-Bold"/>
                <a:cs typeface="Montserrat Semi-Bold"/>
                <a:sym typeface="Montserrat Semi-Bold"/>
              </a:rPr>
              <a:t>Chatbot trực tuyến</a:t>
            </a:r>
          </a:p>
        </p:txBody>
      </p:sp>
      <p:sp>
        <p:nvSpPr>
          <p:cNvPr name="TextBox 19" id="19"/>
          <p:cNvSpPr txBox="true"/>
          <p:nvPr/>
        </p:nvSpPr>
        <p:spPr>
          <a:xfrm rot="0">
            <a:off x="12611993" y="3154803"/>
            <a:ext cx="4191416" cy="1504950"/>
          </a:xfrm>
          <a:prstGeom prst="rect">
            <a:avLst/>
          </a:prstGeom>
        </p:spPr>
        <p:txBody>
          <a:bodyPr anchor="t" rtlCol="false" tIns="0" lIns="0" bIns="0" rIns="0">
            <a:spAutoFit/>
          </a:bodyPr>
          <a:lstStyle/>
          <a:p>
            <a:pPr algn="just">
              <a:lnSpc>
                <a:spcPts val="3000"/>
              </a:lnSpc>
            </a:pPr>
            <a:r>
              <a:rPr lang="en-US" sz="2000">
                <a:solidFill>
                  <a:srgbClr val="737373"/>
                </a:solidFill>
                <a:latin typeface="Montserrat"/>
                <a:ea typeface="Montserrat"/>
                <a:cs typeface="Montserrat"/>
                <a:sym typeface="Montserrat"/>
              </a:rPr>
              <a:t>Khám phá thế giới mà không gặp rắc rối với các gói du lịch được thiết kế tỉ mỉ của chúng tôi.</a:t>
            </a:r>
          </a:p>
        </p:txBody>
      </p:sp>
      <p:sp>
        <p:nvSpPr>
          <p:cNvPr name="TextBox 20" id="20"/>
          <p:cNvSpPr txBox="true"/>
          <p:nvPr/>
        </p:nvSpPr>
        <p:spPr>
          <a:xfrm rot="0">
            <a:off x="12611993" y="5592419"/>
            <a:ext cx="3998460" cy="1885950"/>
          </a:xfrm>
          <a:prstGeom prst="rect">
            <a:avLst/>
          </a:prstGeom>
        </p:spPr>
        <p:txBody>
          <a:bodyPr anchor="t" rtlCol="false" tIns="0" lIns="0" bIns="0" rIns="0">
            <a:spAutoFit/>
          </a:bodyPr>
          <a:lstStyle/>
          <a:p>
            <a:pPr algn="just">
              <a:lnSpc>
                <a:spcPts val="3000"/>
              </a:lnSpc>
            </a:pPr>
            <a:r>
              <a:rPr lang="en-US" sz="2000">
                <a:solidFill>
                  <a:srgbClr val="737373"/>
                </a:solidFill>
                <a:latin typeface="Montserrat"/>
                <a:ea typeface="Montserrat"/>
                <a:cs typeface="Montserrat"/>
                <a:sym typeface="Montserrat"/>
              </a:rPr>
              <a:t>Nâng cao trải nghiệm người dùng mà còn thể hiện xu hướng ứng dụng công nghệ mới vào lĩnh vực du lịch.</a:t>
            </a:r>
          </a:p>
          <a:p>
            <a:pPr algn="just">
              <a:lnSpc>
                <a:spcPts val="3000"/>
              </a:lnSpc>
            </a:pPr>
          </a:p>
        </p:txBody>
      </p:sp>
      <p:sp>
        <p:nvSpPr>
          <p:cNvPr name="TextBox 21" id="21"/>
          <p:cNvSpPr txBox="true"/>
          <p:nvPr/>
        </p:nvSpPr>
        <p:spPr>
          <a:xfrm rot="0">
            <a:off x="12611993" y="7411694"/>
            <a:ext cx="3442520" cy="438150"/>
          </a:xfrm>
          <a:prstGeom prst="rect">
            <a:avLst/>
          </a:prstGeom>
        </p:spPr>
        <p:txBody>
          <a:bodyPr anchor="t" rtlCol="false" tIns="0" lIns="0" bIns="0" rIns="0">
            <a:spAutoFit/>
          </a:bodyPr>
          <a:lstStyle/>
          <a:p>
            <a:pPr algn="l">
              <a:lnSpc>
                <a:spcPts val="3749"/>
              </a:lnSpc>
            </a:pPr>
            <a:r>
              <a:rPr lang="en-US" sz="2499" b="true">
                <a:solidFill>
                  <a:srgbClr val="000000"/>
                </a:solidFill>
                <a:latin typeface="Montserrat Semi-Bold"/>
                <a:ea typeface="Montserrat Semi-Bold"/>
                <a:cs typeface="Montserrat Semi-Bold"/>
                <a:sym typeface="Montserrat Semi-Bold"/>
              </a:rPr>
              <a:t>Khí</a:t>
            </a:r>
            <a:r>
              <a:rPr lang="en-US" b="true" sz="2499">
                <a:solidFill>
                  <a:srgbClr val="000000"/>
                </a:solidFill>
                <a:latin typeface="Montserrat Semi-Bold"/>
                <a:ea typeface="Montserrat Semi-Bold"/>
                <a:cs typeface="Montserrat Semi-Bold"/>
                <a:sym typeface="Montserrat Semi-Bold"/>
              </a:rPr>
              <a:t>ch lệ và Ghi nhận</a:t>
            </a:r>
          </a:p>
        </p:txBody>
      </p:sp>
      <p:sp>
        <p:nvSpPr>
          <p:cNvPr name="TextBox 22" id="22"/>
          <p:cNvSpPr txBox="true"/>
          <p:nvPr/>
        </p:nvSpPr>
        <p:spPr>
          <a:xfrm rot="0">
            <a:off x="12611993" y="8134350"/>
            <a:ext cx="3998460" cy="1123950"/>
          </a:xfrm>
          <a:prstGeom prst="rect">
            <a:avLst/>
          </a:prstGeom>
        </p:spPr>
        <p:txBody>
          <a:bodyPr anchor="t" rtlCol="false" tIns="0" lIns="0" bIns="0" rIns="0">
            <a:spAutoFit/>
          </a:bodyPr>
          <a:lstStyle/>
          <a:p>
            <a:pPr algn="just">
              <a:lnSpc>
                <a:spcPts val="3000"/>
              </a:lnSpc>
            </a:pPr>
            <a:r>
              <a:rPr lang="en-US" sz="2000">
                <a:solidFill>
                  <a:srgbClr val="737373"/>
                </a:solidFill>
                <a:latin typeface="Montserrat"/>
                <a:ea typeface="Montserrat"/>
                <a:cs typeface="Montserrat"/>
                <a:sym typeface="Montserrat"/>
              </a:rPr>
              <a:t>Reward and motivate your team with our enticing incentives program.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TextBox 4" id="4"/>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5" id="5"/>
          <p:cNvSpPr txBox="true"/>
          <p:nvPr/>
        </p:nvSpPr>
        <p:spPr>
          <a:xfrm rot="0">
            <a:off x="1673936" y="1543027"/>
            <a:ext cx="10407565"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Merriweather Bold"/>
                <a:ea typeface="Merriweather Bold"/>
                <a:cs typeface="Merriweather Bold"/>
                <a:sym typeface="Merriweather Bold"/>
              </a:rPr>
              <a:t>CHỨC NĂNG TỔNG QUÁT</a:t>
            </a:r>
          </a:p>
        </p:txBody>
      </p:sp>
      <p:sp>
        <p:nvSpPr>
          <p:cNvPr name="TextBox 6" id="6"/>
          <p:cNvSpPr txBox="true"/>
          <p:nvPr/>
        </p:nvSpPr>
        <p:spPr>
          <a:xfrm rot="0">
            <a:off x="1910833" y="3527405"/>
            <a:ext cx="6962312" cy="2266950"/>
          </a:xfrm>
          <a:prstGeom prst="rect">
            <a:avLst/>
          </a:prstGeom>
        </p:spPr>
        <p:txBody>
          <a:bodyPr anchor="t" rtlCol="false" tIns="0" lIns="0" bIns="0" rIns="0">
            <a:spAutoFit/>
          </a:bodyPr>
          <a:lstStyle/>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Xem danh sách tour theo danh mục, địa điểm, giá.</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Xem chi tiết tour (mô tả, lịch trình, hình ảnh...).</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Tìm kiếm tour (từ khóa hoặc giọng nói).</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Nhận tư vấn từ chatbot AI.</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Đăng ký tài khoản.</a:t>
            </a:r>
          </a:p>
          <a:p>
            <a:pPr algn="just">
              <a:lnSpc>
                <a:spcPts val="3000"/>
              </a:lnSpc>
            </a:pPr>
          </a:p>
        </p:txBody>
      </p:sp>
      <p:sp>
        <p:nvSpPr>
          <p:cNvPr name="TextBox 7" id="7"/>
          <p:cNvSpPr txBox="true"/>
          <p:nvPr/>
        </p:nvSpPr>
        <p:spPr>
          <a:xfrm rot="0">
            <a:off x="7611816" y="5214678"/>
            <a:ext cx="2362240" cy="361950"/>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ea typeface="Montserrat"/>
                <a:cs typeface="Montserrat"/>
                <a:sym typeface="Montserrat"/>
              </a:rPr>
              <a:t>Bali, Indonesia</a:t>
            </a:r>
          </a:p>
        </p:txBody>
      </p:sp>
      <p:sp>
        <p:nvSpPr>
          <p:cNvPr name="TextBox 8" id="8"/>
          <p:cNvSpPr txBox="true"/>
          <p:nvPr/>
        </p:nvSpPr>
        <p:spPr>
          <a:xfrm rot="0">
            <a:off x="2115012" y="2890497"/>
            <a:ext cx="3181727" cy="438150"/>
          </a:xfrm>
          <a:prstGeom prst="rect">
            <a:avLst/>
          </a:prstGeom>
        </p:spPr>
        <p:txBody>
          <a:bodyPr anchor="t" rtlCol="false" tIns="0" lIns="0" bIns="0" rIns="0">
            <a:spAutoFit/>
          </a:bodyPr>
          <a:lstStyle/>
          <a:p>
            <a:pPr algn="l">
              <a:lnSpc>
                <a:spcPts val="3749"/>
              </a:lnSpc>
            </a:pPr>
            <a:r>
              <a:rPr lang="en-US" sz="2499" b="true">
                <a:solidFill>
                  <a:srgbClr val="000000"/>
                </a:solidFill>
                <a:latin typeface="Montserrat Semi-Bold"/>
                <a:ea typeface="Montserrat Semi-Bold"/>
                <a:cs typeface="Montserrat Semi-Bold"/>
                <a:sym typeface="Montserrat Semi-Bold"/>
              </a:rPr>
              <a:t>1. Khách vãng lai</a:t>
            </a:r>
          </a:p>
        </p:txBody>
      </p:sp>
      <p:sp>
        <p:nvSpPr>
          <p:cNvPr name="TextBox 9" id="9"/>
          <p:cNvSpPr txBox="true"/>
          <p:nvPr/>
        </p:nvSpPr>
        <p:spPr>
          <a:xfrm rot="0">
            <a:off x="2181687" y="6089630"/>
            <a:ext cx="3181727" cy="438150"/>
          </a:xfrm>
          <a:prstGeom prst="rect">
            <a:avLst/>
          </a:prstGeom>
        </p:spPr>
        <p:txBody>
          <a:bodyPr anchor="t" rtlCol="false" tIns="0" lIns="0" bIns="0" rIns="0">
            <a:spAutoFit/>
          </a:bodyPr>
          <a:lstStyle/>
          <a:p>
            <a:pPr algn="l">
              <a:lnSpc>
                <a:spcPts val="3749"/>
              </a:lnSpc>
            </a:pPr>
            <a:r>
              <a:rPr lang="en-US" sz="2499" b="true">
                <a:solidFill>
                  <a:srgbClr val="000000"/>
                </a:solidFill>
                <a:latin typeface="Montserrat Semi-Bold"/>
                <a:ea typeface="Montserrat Semi-Bold"/>
                <a:cs typeface="Montserrat Semi-Bold"/>
                <a:sym typeface="Montserrat Semi-Bold"/>
              </a:rPr>
              <a:t>2. Khách hàng</a:t>
            </a:r>
          </a:p>
        </p:txBody>
      </p:sp>
      <p:grpSp>
        <p:nvGrpSpPr>
          <p:cNvPr name="Group 10" id="10"/>
          <p:cNvGrpSpPr/>
          <p:nvPr/>
        </p:nvGrpSpPr>
        <p:grpSpPr>
          <a:xfrm rot="0">
            <a:off x="10554764" y="6261883"/>
            <a:ext cx="5289172" cy="3009361"/>
            <a:chOff x="0" y="0"/>
            <a:chExt cx="772610" cy="439589"/>
          </a:xfrm>
        </p:grpSpPr>
        <p:sp>
          <p:nvSpPr>
            <p:cNvPr name="Freeform 11" id="11"/>
            <p:cNvSpPr/>
            <p:nvPr/>
          </p:nvSpPr>
          <p:spPr>
            <a:xfrm flipH="false" flipV="false" rot="0">
              <a:off x="0" y="0"/>
              <a:ext cx="772610" cy="439589"/>
            </a:xfrm>
            <a:custGeom>
              <a:avLst/>
              <a:gdLst/>
              <a:ahLst/>
              <a:cxnLst/>
              <a:rect r="r" b="b" t="t" l="l"/>
              <a:pathLst>
                <a:path h="439589" w="772610">
                  <a:moveTo>
                    <a:pt x="0" y="0"/>
                  </a:moveTo>
                  <a:lnTo>
                    <a:pt x="772610" y="0"/>
                  </a:lnTo>
                  <a:lnTo>
                    <a:pt x="772610" y="439589"/>
                  </a:lnTo>
                  <a:lnTo>
                    <a:pt x="0" y="439589"/>
                  </a:lnTo>
                  <a:close/>
                </a:path>
              </a:pathLst>
            </a:custGeom>
            <a:blipFill>
              <a:blip r:embed="rId3"/>
              <a:stretch>
                <a:fillRect l="0" t="-6709" r="0" b="-6709"/>
              </a:stretch>
            </a:blipFill>
          </p:spPr>
        </p:sp>
      </p:grpSp>
      <p:grpSp>
        <p:nvGrpSpPr>
          <p:cNvPr name="Group 12" id="12"/>
          <p:cNvGrpSpPr/>
          <p:nvPr/>
        </p:nvGrpSpPr>
        <p:grpSpPr>
          <a:xfrm rot="0">
            <a:off x="11320180" y="8836381"/>
            <a:ext cx="3758341" cy="966753"/>
            <a:chOff x="0" y="0"/>
            <a:chExt cx="933292" cy="240069"/>
          </a:xfrm>
        </p:grpSpPr>
        <p:sp>
          <p:nvSpPr>
            <p:cNvPr name="Freeform 13" id="13"/>
            <p:cNvSpPr/>
            <p:nvPr/>
          </p:nvSpPr>
          <p:spPr>
            <a:xfrm flipH="false" flipV="false" rot="0">
              <a:off x="0" y="0"/>
              <a:ext cx="933292" cy="240069"/>
            </a:xfrm>
            <a:custGeom>
              <a:avLst/>
              <a:gdLst/>
              <a:ahLst/>
              <a:cxnLst/>
              <a:rect r="r" b="b" t="t" l="l"/>
              <a:pathLst>
                <a:path h="240069" w="933292">
                  <a:moveTo>
                    <a:pt x="0" y="0"/>
                  </a:moveTo>
                  <a:lnTo>
                    <a:pt x="933292" y="0"/>
                  </a:lnTo>
                  <a:lnTo>
                    <a:pt x="933292" y="240069"/>
                  </a:lnTo>
                  <a:lnTo>
                    <a:pt x="0" y="240069"/>
                  </a:lnTo>
                  <a:close/>
                </a:path>
              </a:pathLst>
            </a:custGeom>
            <a:solidFill>
              <a:srgbClr val="DD5F03"/>
            </a:solidFill>
          </p:spPr>
        </p:sp>
        <p:sp>
          <p:nvSpPr>
            <p:cNvPr name="TextBox 14" id="14"/>
            <p:cNvSpPr txBox="true"/>
            <p:nvPr/>
          </p:nvSpPr>
          <p:spPr>
            <a:xfrm>
              <a:off x="0" y="-38100"/>
              <a:ext cx="933292" cy="278169"/>
            </a:xfrm>
            <a:prstGeom prst="rect">
              <a:avLst/>
            </a:prstGeom>
          </p:spPr>
          <p:txBody>
            <a:bodyPr anchor="ctr" rtlCol="false" tIns="53879" lIns="53879" bIns="53879" rIns="53879"/>
            <a:lstStyle/>
            <a:p>
              <a:pPr algn="ctr">
                <a:lnSpc>
                  <a:spcPts val="2800"/>
                </a:lnSpc>
              </a:pPr>
            </a:p>
          </p:txBody>
        </p:sp>
      </p:grpSp>
      <p:sp>
        <p:nvSpPr>
          <p:cNvPr name="TextBox 15" id="15"/>
          <p:cNvSpPr txBox="true"/>
          <p:nvPr/>
        </p:nvSpPr>
        <p:spPr>
          <a:xfrm rot="0">
            <a:off x="11568125" y="9052459"/>
            <a:ext cx="3270273" cy="380421"/>
          </a:xfrm>
          <a:prstGeom prst="rect">
            <a:avLst/>
          </a:prstGeom>
        </p:spPr>
        <p:txBody>
          <a:bodyPr anchor="t" rtlCol="false" tIns="0" lIns="0" bIns="0" rIns="0">
            <a:spAutoFit/>
          </a:bodyPr>
          <a:lstStyle/>
          <a:p>
            <a:pPr algn="ctr">
              <a:lnSpc>
                <a:spcPts val="3181"/>
              </a:lnSpc>
            </a:pPr>
            <a:r>
              <a:rPr lang="en-US" sz="2121">
                <a:solidFill>
                  <a:srgbClr val="FFFFFF"/>
                </a:solidFill>
                <a:latin typeface="Montserrat"/>
                <a:ea typeface="Montserrat"/>
                <a:cs typeface="Montserrat"/>
                <a:sym typeface="Montserrat"/>
              </a:rPr>
              <a:t>Cù Lao Chàm, Việt Nam </a:t>
            </a:r>
          </a:p>
        </p:txBody>
      </p:sp>
      <p:sp>
        <p:nvSpPr>
          <p:cNvPr name="TextBox 16" id="16"/>
          <p:cNvSpPr txBox="true"/>
          <p:nvPr/>
        </p:nvSpPr>
        <p:spPr>
          <a:xfrm rot="0">
            <a:off x="1910833" y="6774184"/>
            <a:ext cx="6404416" cy="3028950"/>
          </a:xfrm>
          <a:prstGeom prst="rect">
            <a:avLst/>
          </a:prstGeom>
        </p:spPr>
        <p:txBody>
          <a:bodyPr anchor="t" rtlCol="false" tIns="0" lIns="0" bIns="0" rIns="0">
            <a:spAutoFit/>
          </a:bodyPr>
          <a:lstStyle/>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Đăng nhập/đăng xuất hệ thống.</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Đặt tour, chọn thời gian, số người.</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Theo dõi trạng thái đơn đặt.</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Quản lý tài khoản &amp; lịch sử đặt tour.</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Thêm tour vào danh sách yêu thích.</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Gửi đánh giá, phản hồi sau chuyến đi.</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Tìm kiếm &amp; nhận tư vấn qua chatbot.</a:t>
            </a:r>
          </a:p>
          <a:p>
            <a:pPr algn="just">
              <a:lnSpc>
                <a:spcPts val="3000"/>
              </a:lnSpc>
            </a:pPr>
          </a:p>
        </p:txBody>
      </p:sp>
      <p:sp>
        <p:nvSpPr>
          <p:cNvPr name="TextBox 17" id="17"/>
          <p:cNvSpPr txBox="true"/>
          <p:nvPr/>
        </p:nvSpPr>
        <p:spPr>
          <a:xfrm rot="0">
            <a:off x="10554764" y="2890497"/>
            <a:ext cx="4283633" cy="438150"/>
          </a:xfrm>
          <a:prstGeom prst="rect">
            <a:avLst/>
          </a:prstGeom>
        </p:spPr>
        <p:txBody>
          <a:bodyPr anchor="t" rtlCol="false" tIns="0" lIns="0" bIns="0" rIns="0">
            <a:spAutoFit/>
          </a:bodyPr>
          <a:lstStyle/>
          <a:p>
            <a:pPr algn="l">
              <a:lnSpc>
                <a:spcPts val="3749"/>
              </a:lnSpc>
            </a:pPr>
            <a:r>
              <a:rPr lang="en-US" sz="2499" b="true">
                <a:solidFill>
                  <a:srgbClr val="000000"/>
                </a:solidFill>
                <a:latin typeface="Montserrat Semi-Bold"/>
                <a:ea typeface="Montserrat Semi-Bold"/>
                <a:cs typeface="Montserrat Semi-Bold"/>
                <a:sym typeface="Montserrat Semi-Bold"/>
              </a:rPr>
              <a:t>3. Quản trị viên (Admin)</a:t>
            </a:r>
          </a:p>
        </p:txBody>
      </p:sp>
      <p:sp>
        <p:nvSpPr>
          <p:cNvPr name="TextBox 18" id="18"/>
          <p:cNvSpPr txBox="true"/>
          <p:nvPr/>
        </p:nvSpPr>
        <p:spPr>
          <a:xfrm rot="0">
            <a:off x="10296988" y="3527405"/>
            <a:ext cx="6962312" cy="2266950"/>
          </a:xfrm>
          <a:prstGeom prst="rect">
            <a:avLst/>
          </a:prstGeom>
        </p:spPr>
        <p:txBody>
          <a:bodyPr anchor="t" rtlCol="false" tIns="0" lIns="0" bIns="0" rIns="0">
            <a:spAutoFit/>
          </a:bodyPr>
          <a:lstStyle/>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Quản lý tour (thêm, sửa, xoá).</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Quản lý danh mục, điểm đến,</a:t>
            </a:r>
            <a:r>
              <a:rPr lang="en-US" sz="2000">
                <a:solidFill>
                  <a:srgbClr val="737373"/>
                </a:solidFill>
                <a:latin typeface="Montserrat"/>
                <a:ea typeface="Montserrat"/>
                <a:cs typeface="Montserrat"/>
                <a:sym typeface="Montserrat"/>
              </a:rPr>
              <a:t> loại tour.</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Quản lý người dùng &amp; đơn đặt tour.</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Theo dõi đánh giá, phản hồi của khách.</a:t>
            </a:r>
          </a:p>
          <a:p>
            <a:pPr algn="just" marL="431801" indent="-215900" lvl="1">
              <a:lnSpc>
                <a:spcPts val="3000"/>
              </a:lnSpc>
              <a:buFont typeface="Arial"/>
              <a:buChar char="•"/>
            </a:pPr>
            <a:r>
              <a:rPr lang="en-US" sz="2000">
                <a:solidFill>
                  <a:srgbClr val="737373"/>
                </a:solidFill>
                <a:latin typeface="Montserrat"/>
                <a:ea typeface="Montserrat"/>
                <a:cs typeface="Montserrat"/>
                <a:sym typeface="Montserrat"/>
              </a:rPr>
              <a:t>T</a:t>
            </a:r>
            <a:r>
              <a:rPr lang="en-US" sz="2000">
                <a:solidFill>
                  <a:srgbClr val="737373"/>
                </a:solidFill>
                <a:latin typeface="Montserrat"/>
                <a:ea typeface="Montserrat"/>
                <a:cs typeface="Montserrat"/>
                <a:sym typeface="Montserrat"/>
              </a:rPr>
              <a:t>hống kê doanh thu &amp; lượt đặt tour.</a:t>
            </a:r>
          </a:p>
          <a:p>
            <a:pPr algn="just">
              <a:lnSpc>
                <a:spcPts val="30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2480282" y="3128942"/>
            <a:ext cx="6554255" cy="6129358"/>
          </a:xfrm>
          <a:custGeom>
            <a:avLst/>
            <a:gdLst/>
            <a:ahLst/>
            <a:cxnLst/>
            <a:rect r="r" b="b" t="t" l="l"/>
            <a:pathLst>
              <a:path h="6129358" w="6554255">
                <a:moveTo>
                  <a:pt x="0" y="0"/>
                </a:moveTo>
                <a:lnTo>
                  <a:pt x="6554254" y="0"/>
                </a:lnTo>
                <a:lnTo>
                  <a:pt x="6554254" y="6129358"/>
                </a:lnTo>
                <a:lnTo>
                  <a:pt x="0" y="6129358"/>
                </a:lnTo>
                <a:lnTo>
                  <a:pt x="0" y="0"/>
                </a:lnTo>
                <a:close/>
              </a:path>
            </a:pathLst>
          </a:custGeom>
          <a:blipFill>
            <a:blip r:embed="rId3"/>
            <a:stretch>
              <a:fillRect l="0" t="0" r="0" b="0"/>
            </a:stretch>
          </a:blipFill>
        </p:spPr>
      </p:sp>
      <p:sp>
        <p:nvSpPr>
          <p:cNvPr name="TextBox 5" id="5"/>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6" id="6"/>
          <p:cNvSpPr txBox="true"/>
          <p:nvPr/>
        </p:nvSpPr>
        <p:spPr>
          <a:xfrm rot="0">
            <a:off x="2480282" y="1674365"/>
            <a:ext cx="8169276"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Merriweather Bold"/>
                <a:ea typeface="Merriweather Bold"/>
                <a:cs typeface="Merriweather Bold"/>
                <a:sym typeface="Merriweather Bold"/>
              </a:rPr>
              <a:t>SƠ ĐỒ NGỮ CẢNH</a:t>
            </a:r>
          </a:p>
        </p:txBody>
      </p:sp>
      <p:sp>
        <p:nvSpPr>
          <p:cNvPr name="TextBox 7" id="7"/>
          <p:cNvSpPr txBox="true"/>
          <p:nvPr/>
        </p:nvSpPr>
        <p:spPr>
          <a:xfrm rot="0">
            <a:off x="9253464" y="3527251"/>
            <a:ext cx="8005836" cy="1133475"/>
          </a:xfrm>
          <a:prstGeom prst="rect">
            <a:avLst/>
          </a:prstGeom>
        </p:spPr>
        <p:txBody>
          <a:bodyPr anchor="t" rtlCol="false" tIns="0" lIns="0" bIns="0" rIns="0">
            <a:spAutoFit/>
          </a:bodyPr>
          <a:lstStyle/>
          <a:p>
            <a:pPr algn="just">
              <a:lnSpc>
                <a:spcPts val="3000"/>
              </a:lnSpc>
            </a:pPr>
            <a:r>
              <a:rPr lang="en-US" sz="2000">
                <a:solidFill>
                  <a:srgbClr val="000000"/>
                </a:solidFill>
                <a:latin typeface="Merriweather"/>
                <a:ea typeface="Merriweather"/>
                <a:cs typeface="Merriweather"/>
                <a:sym typeface="Merriweather"/>
              </a:rPr>
              <a:t>Hệ thống có 3 tác nhân: Khách vãng lai, Khách hàng, Người quản lý hệ thống(Admin).</a:t>
            </a:r>
          </a:p>
          <a:p>
            <a:pPr algn="just">
              <a:lnSpc>
                <a:spcPts val="3000"/>
              </a:lnSpc>
            </a:pPr>
          </a:p>
        </p:txBody>
      </p:sp>
      <p:sp>
        <p:nvSpPr>
          <p:cNvPr name="TextBox 8" id="8"/>
          <p:cNvSpPr txBox="true"/>
          <p:nvPr/>
        </p:nvSpPr>
        <p:spPr>
          <a:xfrm rot="0">
            <a:off x="9253464" y="4613101"/>
            <a:ext cx="8005836" cy="3168650"/>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Merriweather"/>
                <a:ea typeface="Merriweather"/>
                <a:cs typeface="Merriweather"/>
                <a:sym typeface="Merriweather"/>
              </a:rPr>
              <a:t>· Đối với Khách vãng lai: (1) khi khách vãng lai nhập yêu cầu đến hệ thống (xem tour, v.v…) thì hệ thống sẽ phản hồi (3) đến khách vãng lai.</a:t>
            </a:r>
          </a:p>
          <a:p>
            <a:pPr algn="just">
              <a:lnSpc>
                <a:spcPts val="2800"/>
              </a:lnSpc>
              <a:spcBef>
                <a:spcPct val="0"/>
              </a:spcBef>
            </a:pPr>
            <a:r>
              <a:rPr lang="en-US" sz="2000">
                <a:solidFill>
                  <a:srgbClr val="000000"/>
                </a:solidFill>
                <a:latin typeface="Merriweather"/>
                <a:ea typeface="Merriweather"/>
                <a:cs typeface="Merriweather"/>
                <a:sym typeface="Merriweather"/>
              </a:rPr>
              <a:t>· Đối với trưởng khách hàng: (2) khi khách hàng nhập yêu cầu đến hệ thống (xem tour, v.v…) thì hệ thống sẽ phản hồi (4) đến khách hàng.</a:t>
            </a:r>
          </a:p>
          <a:p>
            <a:pPr algn="just">
              <a:lnSpc>
                <a:spcPts val="2800"/>
              </a:lnSpc>
              <a:spcBef>
                <a:spcPct val="0"/>
              </a:spcBef>
            </a:pPr>
            <a:r>
              <a:rPr lang="en-US" sz="2000">
                <a:solidFill>
                  <a:srgbClr val="000000"/>
                </a:solidFill>
                <a:latin typeface="Merriweather"/>
                <a:ea typeface="Merriweather"/>
                <a:cs typeface="Merriweather"/>
                <a:sym typeface="Merriweather"/>
              </a:rPr>
              <a:t>· Đối với Admin: (3) khi quản trị kiểm tra các yêu cầu người dùng trên hệ thống, hệ thống sẽ kiểm tra dữ liệu yêu cầu và trả dữ liệu về hệ thống, từ đó hệ thống sẽ phản hồi (4) đến quản trị.</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4" id="4"/>
          <p:cNvSpPr/>
          <p:nvPr/>
        </p:nvSpPr>
        <p:spPr>
          <a:xfrm flipH="false" flipV="false" rot="0">
            <a:off x="1376779" y="2751493"/>
            <a:ext cx="9826485" cy="5208037"/>
          </a:xfrm>
          <a:custGeom>
            <a:avLst/>
            <a:gdLst/>
            <a:ahLst/>
            <a:cxnLst/>
            <a:rect r="r" b="b" t="t" l="l"/>
            <a:pathLst>
              <a:path h="5208037" w="9826485">
                <a:moveTo>
                  <a:pt x="0" y="0"/>
                </a:moveTo>
                <a:lnTo>
                  <a:pt x="9826484" y="0"/>
                </a:lnTo>
                <a:lnTo>
                  <a:pt x="9826484" y="5208037"/>
                </a:lnTo>
                <a:lnTo>
                  <a:pt x="0" y="5208037"/>
                </a:lnTo>
                <a:lnTo>
                  <a:pt x="0" y="0"/>
                </a:lnTo>
                <a:close/>
              </a:path>
            </a:pathLst>
          </a:custGeom>
          <a:blipFill>
            <a:blip r:embed="rId3"/>
            <a:stretch>
              <a:fillRect l="0" t="0" r="0" b="0"/>
            </a:stretch>
          </a:blipFill>
        </p:spPr>
      </p:sp>
      <p:sp>
        <p:nvSpPr>
          <p:cNvPr name="TextBox 5" id="5"/>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6" id="6"/>
          <p:cNvSpPr txBox="true"/>
          <p:nvPr/>
        </p:nvSpPr>
        <p:spPr>
          <a:xfrm rot="0">
            <a:off x="1954758" y="1465900"/>
            <a:ext cx="7605303"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Merriweather Bold"/>
                <a:ea typeface="Merriweather Bold"/>
                <a:cs typeface="Merriweather Bold"/>
                <a:sym typeface="Merriweather Bold"/>
              </a:rPr>
              <a:t>MÔ TẢ QUY TRÌNH</a:t>
            </a:r>
          </a:p>
        </p:txBody>
      </p:sp>
      <p:sp>
        <p:nvSpPr>
          <p:cNvPr name="TextBox 7" id="7"/>
          <p:cNvSpPr txBox="true"/>
          <p:nvPr/>
        </p:nvSpPr>
        <p:spPr>
          <a:xfrm rot="0">
            <a:off x="11355437" y="2665768"/>
            <a:ext cx="5207762" cy="4752975"/>
          </a:xfrm>
          <a:prstGeom prst="rect">
            <a:avLst/>
          </a:prstGeom>
        </p:spPr>
        <p:txBody>
          <a:bodyPr anchor="t" rtlCol="false" tIns="0" lIns="0" bIns="0" rIns="0">
            <a:spAutoFit/>
          </a:bodyPr>
          <a:lstStyle/>
          <a:p>
            <a:pPr algn="just">
              <a:lnSpc>
                <a:spcPts val="4500"/>
              </a:lnSpc>
            </a:pPr>
            <a:r>
              <a:rPr lang="en-US" sz="3000">
                <a:solidFill>
                  <a:srgbClr val="FE7F1A"/>
                </a:solidFill>
                <a:latin typeface="Montserrat"/>
                <a:ea typeface="Montserrat"/>
                <a:cs typeface="Montserrat"/>
                <a:sym typeface="Montserrat"/>
              </a:rPr>
              <a:t>Ưu điểm</a:t>
            </a:r>
          </a:p>
          <a:p>
            <a:pPr algn="just" marL="431801" indent="-215900" lvl="1">
              <a:lnSpc>
                <a:spcPts val="3000"/>
              </a:lnSpc>
              <a:buFont typeface="Arial"/>
              <a:buChar char="•"/>
            </a:pPr>
            <a:r>
              <a:rPr lang="en-US" sz="2000">
                <a:solidFill>
                  <a:srgbClr val="000000"/>
                </a:solidFill>
                <a:latin typeface="Montserrat"/>
                <a:ea typeface="Montserrat"/>
                <a:cs typeface="Montserrat"/>
                <a:sym typeface="Montserrat"/>
              </a:rPr>
              <a:t>Lợi thế của phương pháp này bao gồm việc giảm thiểu tài liệu tới mức tối thiểu để đạt được năng suất cao nhất.</a:t>
            </a:r>
          </a:p>
          <a:p>
            <a:pPr algn="just" marL="431801" indent="-215900" lvl="1">
              <a:lnSpc>
                <a:spcPts val="3000"/>
              </a:lnSpc>
              <a:buFont typeface="Arial"/>
              <a:buChar char="•"/>
            </a:pPr>
            <a:r>
              <a:rPr lang="en-US" sz="2000">
                <a:solidFill>
                  <a:srgbClr val="000000"/>
                </a:solidFill>
                <a:latin typeface="Montserrat"/>
                <a:ea typeface="Montserrat"/>
                <a:cs typeface="Montserrat"/>
                <a:sym typeface="Montserrat"/>
              </a:rPr>
              <a:t>Chỉ viết những tài liệu tối thiểu cho phép lưu lại lịch sử của các quyết định được đưa ra trong dự án và dễ dàng thực hiện các can thiệp vào phần mềm khi nó đi vào giai đoạn bảo trì.</a:t>
            </a:r>
          </a:p>
          <a:p>
            <a:pPr algn="just">
              <a:lnSpc>
                <a:spcPts val="3000"/>
              </a:lnSpc>
            </a:pPr>
          </a:p>
        </p:txBody>
      </p:sp>
      <p:sp>
        <p:nvSpPr>
          <p:cNvPr name="TextBox 8" id="8"/>
          <p:cNvSpPr txBox="true"/>
          <p:nvPr/>
        </p:nvSpPr>
        <p:spPr>
          <a:xfrm rot="0">
            <a:off x="1376779" y="8204200"/>
            <a:ext cx="14899204" cy="1212850"/>
          </a:xfrm>
          <a:prstGeom prst="rect">
            <a:avLst/>
          </a:prstGeom>
        </p:spPr>
        <p:txBody>
          <a:bodyPr anchor="t" rtlCol="false" tIns="0" lIns="0" bIns="0" rIns="0">
            <a:spAutoFit/>
          </a:bodyPr>
          <a:lstStyle/>
          <a:p>
            <a:pPr algn="just">
              <a:lnSpc>
                <a:spcPts val="4199"/>
              </a:lnSpc>
              <a:spcBef>
                <a:spcPct val="0"/>
              </a:spcBef>
            </a:pPr>
            <a:r>
              <a:rPr lang="en-US" sz="2999">
                <a:solidFill>
                  <a:srgbClr val="FE7F1A"/>
                </a:solidFill>
                <a:latin typeface="Montserrat"/>
                <a:ea typeface="Montserrat"/>
                <a:cs typeface="Montserrat"/>
                <a:sym typeface="Montserrat"/>
              </a:rPr>
              <a:t>Nhược điểm</a:t>
            </a:r>
          </a:p>
          <a:p>
            <a:pPr algn="just">
              <a:lnSpc>
                <a:spcPts val="2800"/>
              </a:lnSpc>
              <a:spcBef>
                <a:spcPct val="0"/>
              </a:spcBef>
            </a:pPr>
            <a:r>
              <a:rPr lang="en-US" sz="2000">
                <a:solidFill>
                  <a:srgbClr val="000000"/>
                </a:solidFill>
                <a:latin typeface="Montserrat"/>
                <a:ea typeface="Montserrat"/>
                <a:cs typeface="Montserrat"/>
                <a:sym typeface="Montserrat"/>
              </a:rPr>
              <a:t>Phạm vi creep là một vấn đề quan trọng trong các dự án Scrum. Vì dự án phụ thuộc vào sự hợp tác chặt chẽ của nhóm, bất kỳ thành viên nào rời khỏi nhóm có thể phá vỡ toàn bộ dự 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225966" y="3258797"/>
            <a:ext cx="19050" cy="7028203"/>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891245" y="0"/>
            <a:ext cx="3540836" cy="10287000"/>
            <a:chOff x="0" y="0"/>
            <a:chExt cx="932566" cy="2709333"/>
          </a:xfrm>
        </p:grpSpPr>
        <p:sp>
          <p:nvSpPr>
            <p:cNvPr name="Freeform 4" id="4"/>
            <p:cNvSpPr/>
            <p:nvPr/>
          </p:nvSpPr>
          <p:spPr>
            <a:xfrm flipH="false" flipV="false" rot="0">
              <a:off x="0" y="0"/>
              <a:ext cx="932566" cy="2709333"/>
            </a:xfrm>
            <a:custGeom>
              <a:avLst/>
              <a:gdLst/>
              <a:ahLst/>
              <a:cxnLst/>
              <a:rect r="r" b="b" t="t" l="l"/>
              <a:pathLst>
                <a:path h="2709333" w="932566">
                  <a:moveTo>
                    <a:pt x="0" y="0"/>
                  </a:moveTo>
                  <a:lnTo>
                    <a:pt x="932566" y="0"/>
                  </a:lnTo>
                  <a:lnTo>
                    <a:pt x="932566" y="2709333"/>
                  </a:lnTo>
                  <a:lnTo>
                    <a:pt x="0" y="2709333"/>
                  </a:lnTo>
                  <a:close/>
                </a:path>
              </a:pathLst>
            </a:custGeom>
            <a:solidFill>
              <a:srgbClr val="DD5F03"/>
            </a:solidFill>
            <a:ln cap="sq">
              <a:noFill/>
              <a:prstDash val="sysDot"/>
              <a:miter/>
            </a:ln>
          </p:spPr>
        </p:sp>
        <p:sp>
          <p:nvSpPr>
            <p:cNvPr name="TextBox 5" id="5"/>
            <p:cNvSpPr txBox="true"/>
            <p:nvPr/>
          </p:nvSpPr>
          <p:spPr>
            <a:xfrm>
              <a:off x="0" y="-38100"/>
              <a:ext cx="932566" cy="2747433"/>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4838397" y="0"/>
            <a:ext cx="3449603" cy="1141123"/>
          </a:xfrm>
          <a:custGeom>
            <a:avLst/>
            <a:gdLst/>
            <a:ahLst/>
            <a:cxnLst/>
            <a:rect r="r" b="b" t="t" l="l"/>
            <a:pathLst>
              <a:path h="1141123" w="3449603">
                <a:moveTo>
                  <a:pt x="0" y="0"/>
                </a:moveTo>
                <a:lnTo>
                  <a:pt x="3449603" y="0"/>
                </a:lnTo>
                <a:lnTo>
                  <a:pt x="3449603" y="1141123"/>
                </a:lnTo>
                <a:lnTo>
                  <a:pt x="0" y="1141123"/>
                </a:lnTo>
                <a:lnTo>
                  <a:pt x="0" y="0"/>
                </a:lnTo>
                <a:close/>
              </a:path>
            </a:pathLst>
          </a:custGeom>
          <a:blipFill>
            <a:blip r:embed="rId2"/>
            <a:stretch>
              <a:fillRect l="0" t="0" r="0" b="0"/>
            </a:stretch>
          </a:blipFill>
        </p:spPr>
      </p:sp>
      <p:sp>
        <p:nvSpPr>
          <p:cNvPr name="Freeform 7" id="7"/>
          <p:cNvSpPr/>
          <p:nvPr/>
        </p:nvSpPr>
        <p:spPr>
          <a:xfrm flipH="false" flipV="false" rot="0">
            <a:off x="5751226" y="3402706"/>
            <a:ext cx="12326163" cy="4748249"/>
          </a:xfrm>
          <a:custGeom>
            <a:avLst/>
            <a:gdLst/>
            <a:ahLst/>
            <a:cxnLst/>
            <a:rect r="r" b="b" t="t" l="l"/>
            <a:pathLst>
              <a:path h="4748249" w="12326163">
                <a:moveTo>
                  <a:pt x="0" y="0"/>
                </a:moveTo>
                <a:lnTo>
                  <a:pt x="12326163" y="0"/>
                </a:lnTo>
                <a:lnTo>
                  <a:pt x="12326163" y="4748249"/>
                </a:lnTo>
                <a:lnTo>
                  <a:pt x="0" y="4748249"/>
                </a:lnTo>
                <a:lnTo>
                  <a:pt x="0" y="0"/>
                </a:lnTo>
                <a:close/>
              </a:path>
            </a:pathLst>
          </a:custGeom>
          <a:blipFill>
            <a:blip r:embed="rId3"/>
            <a:stretch>
              <a:fillRect l="0" t="-1222" r="-79" b="-365"/>
            </a:stretch>
          </a:blipFill>
        </p:spPr>
      </p:sp>
      <p:grpSp>
        <p:nvGrpSpPr>
          <p:cNvPr name="Group 8" id="8"/>
          <p:cNvGrpSpPr/>
          <p:nvPr/>
        </p:nvGrpSpPr>
        <p:grpSpPr>
          <a:xfrm rot="0">
            <a:off x="674305" y="2903593"/>
            <a:ext cx="3936800" cy="2239907"/>
            <a:chOff x="0" y="0"/>
            <a:chExt cx="772610" cy="439589"/>
          </a:xfrm>
        </p:grpSpPr>
        <p:sp>
          <p:nvSpPr>
            <p:cNvPr name="Freeform 9" id="9"/>
            <p:cNvSpPr/>
            <p:nvPr/>
          </p:nvSpPr>
          <p:spPr>
            <a:xfrm flipH="false" flipV="false" rot="0">
              <a:off x="0" y="0"/>
              <a:ext cx="772610" cy="439589"/>
            </a:xfrm>
            <a:custGeom>
              <a:avLst/>
              <a:gdLst/>
              <a:ahLst/>
              <a:cxnLst/>
              <a:rect r="r" b="b" t="t" l="l"/>
              <a:pathLst>
                <a:path h="439589" w="772610">
                  <a:moveTo>
                    <a:pt x="0" y="0"/>
                  </a:moveTo>
                  <a:lnTo>
                    <a:pt x="772610" y="0"/>
                  </a:lnTo>
                  <a:lnTo>
                    <a:pt x="772610" y="439589"/>
                  </a:lnTo>
                  <a:lnTo>
                    <a:pt x="0" y="439589"/>
                  </a:lnTo>
                  <a:close/>
                </a:path>
              </a:pathLst>
            </a:custGeom>
            <a:blipFill>
              <a:blip r:embed="rId4"/>
              <a:stretch>
                <a:fillRect l="0" t="-6709" r="0" b="-6709"/>
              </a:stretch>
            </a:blipFill>
            <a:ln w="19050" cap="sq">
              <a:solidFill>
                <a:srgbClr val="000000"/>
              </a:solidFill>
              <a:prstDash val="solid"/>
              <a:miter/>
            </a:ln>
          </p:spPr>
        </p:sp>
      </p:grpSp>
      <p:grpSp>
        <p:nvGrpSpPr>
          <p:cNvPr name="Group 10" id="10"/>
          <p:cNvGrpSpPr/>
          <p:nvPr/>
        </p:nvGrpSpPr>
        <p:grpSpPr>
          <a:xfrm rot="0">
            <a:off x="674305" y="5412372"/>
            <a:ext cx="3936800" cy="2239907"/>
            <a:chOff x="0" y="0"/>
            <a:chExt cx="772610" cy="439589"/>
          </a:xfrm>
        </p:grpSpPr>
        <p:sp>
          <p:nvSpPr>
            <p:cNvPr name="Freeform 11" id="11"/>
            <p:cNvSpPr/>
            <p:nvPr/>
          </p:nvSpPr>
          <p:spPr>
            <a:xfrm flipH="false" flipV="false" rot="0">
              <a:off x="0" y="0"/>
              <a:ext cx="772610" cy="439589"/>
            </a:xfrm>
            <a:custGeom>
              <a:avLst/>
              <a:gdLst/>
              <a:ahLst/>
              <a:cxnLst/>
              <a:rect r="r" b="b" t="t" l="l"/>
              <a:pathLst>
                <a:path h="439589" w="772610">
                  <a:moveTo>
                    <a:pt x="0" y="0"/>
                  </a:moveTo>
                  <a:lnTo>
                    <a:pt x="772610" y="0"/>
                  </a:lnTo>
                  <a:lnTo>
                    <a:pt x="772610" y="439589"/>
                  </a:lnTo>
                  <a:lnTo>
                    <a:pt x="0" y="439589"/>
                  </a:lnTo>
                  <a:close/>
                </a:path>
              </a:pathLst>
            </a:custGeom>
            <a:blipFill>
              <a:blip r:embed="rId5"/>
              <a:stretch>
                <a:fillRect l="0" t="-37219" r="0" b="-37219"/>
              </a:stretch>
            </a:blipFill>
            <a:ln w="19050" cap="sq">
              <a:solidFill>
                <a:srgbClr val="000000"/>
              </a:solidFill>
              <a:prstDash val="solid"/>
              <a:miter/>
            </a:ln>
          </p:spPr>
        </p:sp>
      </p:grpSp>
      <p:sp>
        <p:nvSpPr>
          <p:cNvPr name="Freeform 12" id="12"/>
          <p:cNvSpPr/>
          <p:nvPr/>
        </p:nvSpPr>
        <p:spPr>
          <a:xfrm flipH="false" flipV="false" rot="0">
            <a:off x="3017650" y="6172200"/>
            <a:ext cx="2955175" cy="4114800"/>
          </a:xfrm>
          <a:custGeom>
            <a:avLst/>
            <a:gdLst/>
            <a:ahLst/>
            <a:cxnLst/>
            <a:rect r="r" b="b" t="t" l="l"/>
            <a:pathLst>
              <a:path h="4114800" w="2955175">
                <a:moveTo>
                  <a:pt x="0" y="0"/>
                </a:moveTo>
                <a:lnTo>
                  <a:pt x="2955174" y="0"/>
                </a:lnTo>
                <a:lnTo>
                  <a:pt x="295517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5400000">
            <a:off x="336992" y="1879285"/>
            <a:ext cx="1816048" cy="339725"/>
          </a:xfrm>
          <a:prstGeom prst="rect">
            <a:avLst/>
          </a:prstGeom>
        </p:spPr>
        <p:txBody>
          <a:bodyPr anchor="t" rtlCol="false" tIns="0" lIns="0" bIns="0" rIns="0">
            <a:spAutoFit/>
          </a:bodyPr>
          <a:lstStyle/>
          <a:p>
            <a:pPr algn="l">
              <a:lnSpc>
                <a:spcPts val="2800"/>
              </a:lnSpc>
              <a:spcBef>
                <a:spcPct val="0"/>
              </a:spcBef>
            </a:pPr>
            <a:r>
              <a:rPr lang="en-US" sz="2000">
                <a:solidFill>
                  <a:srgbClr val="737373"/>
                </a:solidFill>
                <a:latin typeface="Montserrat"/>
                <a:ea typeface="Montserrat"/>
                <a:cs typeface="Montserrat"/>
                <a:sym typeface="Montserrat"/>
              </a:rPr>
              <a:t>Travela</a:t>
            </a:r>
          </a:p>
        </p:txBody>
      </p:sp>
      <p:sp>
        <p:nvSpPr>
          <p:cNvPr name="TextBox 14" id="14"/>
          <p:cNvSpPr txBox="true"/>
          <p:nvPr/>
        </p:nvSpPr>
        <p:spPr>
          <a:xfrm rot="0">
            <a:off x="6350809" y="8488942"/>
            <a:ext cx="10908491" cy="1123950"/>
          </a:xfrm>
          <a:prstGeom prst="rect">
            <a:avLst/>
          </a:prstGeom>
        </p:spPr>
        <p:txBody>
          <a:bodyPr anchor="t" rtlCol="false" tIns="0" lIns="0" bIns="0" rIns="0">
            <a:spAutoFit/>
          </a:bodyPr>
          <a:lstStyle/>
          <a:p>
            <a:pPr algn="l">
              <a:lnSpc>
                <a:spcPts val="3000"/>
              </a:lnSpc>
            </a:pPr>
            <a:r>
              <a:rPr lang="en-US" sz="2000">
                <a:solidFill>
                  <a:srgbClr val="000000"/>
                </a:solidFill>
                <a:latin typeface="Montserrat"/>
                <a:ea typeface="Montserrat"/>
                <a:cs typeface="Montserrat"/>
                <a:sym typeface="Montserrat"/>
              </a:rPr>
              <a:t>-Bảng dưới đây liệt kê</a:t>
            </a:r>
            <a:r>
              <a:rPr lang="en-US" sz="2000">
                <a:solidFill>
                  <a:srgbClr val="000000"/>
                </a:solidFill>
                <a:latin typeface="Montserrat"/>
                <a:ea typeface="Montserrat"/>
                <a:cs typeface="Montserrat"/>
                <a:sym typeface="Montserrat"/>
              </a:rPr>
              <a:t> các sự kiện quan</a:t>
            </a:r>
            <a:r>
              <a:rPr lang="en-US" sz="2000">
                <a:solidFill>
                  <a:srgbClr val="000000"/>
                </a:solidFill>
                <a:latin typeface="Montserrat"/>
                <a:ea typeface="Montserrat"/>
                <a:cs typeface="Montserrat"/>
                <a:sym typeface="Montserrat"/>
              </a:rPr>
              <a:t> trọng của dự án này, với khung thời gian hoàn thành dự kiến của nhóm.</a:t>
            </a:r>
          </a:p>
          <a:p>
            <a:pPr algn="l">
              <a:lnSpc>
                <a:spcPts val="3000"/>
              </a:lnSpc>
            </a:pPr>
          </a:p>
        </p:txBody>
      </p:sp>
      <p:sp>
        <p:nvSpPr>
          <p:cNvPr name="TextBox 15" id="15"/>
          <p:cNvSpPr txBox="true"/>
          <p:nvPr/>
        </p:nvSpPr>
        <p:spPr>
          <a:xfrm rot="0">
            <a:off x="7717667" y="1465900"/>
            <a:ext cx="7605303"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Merriweather Bold"/>
                <a:ea typeface="Merriweather Bold"/>
                <a:cs typeface="Merriweather Bold"/>
                <a:sym typeface="Merriweather Bold"/>
              </a:rPr>
              <a:t>KẾ HOẠCH DỰ 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DAGnn7c6ivE</dc:identifier>
  <dcterms:modified xsi:type="dcterms:W3CDTF">2011-08-01T06:04:30Z</dcterms:modified>
  <cp:revision>1</cp:revision>
  <dc:title>Orange and White Minimalist Travel Agency Presentation</dc:title>
</cp:coreProperties>
</file>